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jpeg" ContentType="image/jpeg"/>
  <Default Extension="xml" ContentType="application/xml"/>
  <Default Extension="wdp" ContentType="image/vnd.ms-photo"/>
  <Default Extension="tiff" ContentType="image/tiff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67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85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  <p:sldMasterId id="2147483773" r:id="rId2"/>
  </p:sldMasterIdLst>
  <p:notesMasterIdLst>
    <p:notesMasterId r:id="rId27"/>
  </p:notesMasterIdLst>
  <p:handoutMasterIdLst>
    <p:handoutMasterId r:id="rId28"/>
  </p:handoutMasterIdLst>
  <p:sldIdLst>
    <p:sldId id="257" r:id="rId3"/>
    <p:sldId id="431" r:id="rId4"/>
    <p:sldId id="261" r:id="rId5"/>
    <p:sldId id="692" r:id="rId6"/>
    <p:sldId id="311" r:id="rId7"/>
    <p:sldId id="564" r:id="rId8"/>
    <p:sldId id="689" r:id="rId9"/>
    <p:sldId id="506" r:id="rId10"/>
    <p:sldId id="328" r:id="rId11"/>
    <p:sldId id="322" r:id="rId12"/>
    <p:sldId id="690" r:id="rId13"/>
    <p:sldId id="337" r:id="rId14"/>
    <p:sldId id="693" r:id="rId15"/>
    <p:sldId id="430" r:id="rId16"/>
    <p:sldId id="691" r:id="rId17"/>
    <p:sldId id="365" r:id="rId18"/>
    <p:sldId id="659" r:id="rId19"/>
    <p:sldId id="351" r:id="rId20"/>
    <p:sldId id="561" r:id="rId21"/>
    <p:sldId id="332" r:id="rId22"/>
    <p:sldId id="333" r:id="rId23"/>
    <p:sldId id="334" r:id="rId24"/>
    <p:sldId id="335" r:id="rId25"/>
    <p:sldId id="336" r:id="rId26"/>
  </p:sldIdLst>
  <p:sldSz cx="12192000" cy="6858000"/>
  <p:notesSz cx="6761163" cy="99425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3" orient="horz" pos="323" userDrawn="1">
          <p15:clr>
            <a:srgbClr val="F26B43"/>
          </p15:clr>
        </p15:guide>
        <p15:guide id="38" pos="7673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King" initials="AnKi" lastIdx="1" clrIdx="0">
    <p:extLst>
      <p:ext uri="{19B8F6BF-5375-455C-9EA6-DF929625EA0E}">
        <p15:presenceInfo xmlns="" xmlns:p15="http://schemas.microsoft.com/office/powerpoint/2012/main" userId="Anthony K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5AE739"/>
    <a:srgbClr val="137C9B"/>
    <a:srgbClr val="5F99AF"/>
    <a:srgbClr val="C60000"/>
    <a:srgbClr val="006950"/>
    <a:srgbClr val="CCD7DE"/>
    <a:srgbClr val="BECFDD"/>
    <a:srgbClr val="9DB7CC"/>
    <a:srgbClr val="5C87A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6866" autoAdjust="0"/>
  </p:normalViewPr>
  <p:slideViewPr>
    <p:cSldViewPr snapToGrid="0" showGuides="1">
      <p:cViewPr varScale="1">
        <p:scale>
          <a:sx n="100" d="100"/>
          <a:sy n="100" d="100"/>
        </p:scale>
        <p:origin x="-84" y="-450"/>
      </p:cViewPr>
      <p:guideLst>
        <p:guide orient="horz" pos="323"/>
        <p:guide pos="7673"/>
      </p:guideLst>
    </p:cSldViewPr>
  </p:slideViewPr>
  <p:outlineViewPr>
    <p:cViewPr>
      <p:scale>
        <a:sx n="33" d="100"/>
        <a:sy n="33" d="100"/>
      </p:scale>
      <p:origin x="0" y="-286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1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F17801-581A-4C18-B454-0E2DF3F6E52D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A2AEA60B-D9FA-432B-948F-2ECC197AEB8F}">
      <dgm:prSet phldrT="[Text]"/>
      <dgm:spPr/>
      <dgm:t>
        <a:bodyPr/>
        <a:lstStyle/>
        <a:p>
          <a:r>
            <a:rPr lang="de-DE" dirty="0" smtClean="0"/>
            <a:t>1.</a:t>
          </a:r>
          <a:endParaRPr lang="de-DE" dirty="0"/>
        </a:p>
      </dgm:t>
    </dgm:pt>
    <dgm:pt modelId="{49EFAFA2-60CD-4B6B-A63B-203AB325CBAA}" type="parTrans" cxnId="{95E0AA3A-2270-4C5E-B53F-6868B1C5E874}">
      <dgm:prSet/>
      <dgm:spPr/>
      <dgm:t>
        <a:bodyPr/>
        <a:lstStyle/>
        <a:p>
          <a:endParaRPr lang="de-DE"/>
        </a:p>
      </dgm:t>
    </dgm:pt>
    <dgm:pt modelId="{D4E656C0-28E2-4E71-9610-B3B5C64448D0}" type="sibTrans" cxnId="{95E0AA3A-2270-4C5E-B53F-6868B1C5E874}">
      <dgm:prSet/>
      <dgm:spPr/>
      <dgm:t>
        <a:bodyPr/>
        <a:lstStyle/>
        <a:p>
          <a:endParaRPr lang="de-DE"/>
        </a:p>
      </dgm:t>
    </dgm:pt>
    <dgm:pt modelId="{BCE2091D-8929-45CF-ACD3-7D390460CC3D}">
      <dgm:prSet phldrT="[Text]"/>
      <dgm:spPr/>
      <dgm:t>
        <a:bodyPr/>
        <a:lstStyle/>
        <a:p>
          <a:r>
            <a:rPr lang="de-DE" b="1" dirty="0" smtClean="0">
              <a:solidFill>
                <a:srgbClr val="1D2D4B"/>
              </a:solidFill>
            </a:rPr>
            <a:t>Zuschuss zur Entgeltumwandlung 15%</a:t>
          </a:r>
          <a:endParaRPr lang="de-DE" dirty="0"/>
        </a:p>
      </dgm:t>
    </dgm:pt>
    <dgm:pt modelId="{5D03AED9-EAF8-45D2-94D2-33F047E2A198}" type="parTrans" cxnId="{C7BE0B6C-E6B8-4738-8169-7A1D75750E07}">
      <dgm:prSet/>
      <dgm:spPr/>
      <dgm:t>
        <a:bodyPr/>
        <a:lstStyle/>
        <a:p>
          <a:endParaRPr lang="de-DE"/>
        </a:p>
      </dgm:t>
    </dgm:pt>
    <dgm:pt modelId="{1DD09342-8004-4220-AB2F-6856B1EB30E9}" type="sibTrans" cxnId="{C7BE0B6C-E6B8-4738-8169-7A1D75750E07}">
      <dgm:prSet/>
      <dgm:spPr/>
      <dgm:t>
        <a:bodyPr/>
        <a:lstStyle/>
        <a:p>
          <a:endParaRPr lang="de-DE"/>
        </a:p>
      </dgm:t>
    </dgm:pt>
    <dgm:pt modelId="{DFE4F592-EE21-4AA3-B7D8-B047EA0944B1}">
      <dgm:prSet phldrT="[Text]"/>
      <dgm:spPr/>
      <dgm:t>
        <a:bodyPr/>
        <a:lstStyle/>
        <a:p>
          <a:r>
            <a:rPr lang="de-DE" dirty="0" smtClean="0"/>
            <a:t>2.</a:t>
          </a:r>
          <a:endParaRPr lang="de-DE" dirty="0"/>
        </a:p>
      </dgm:t>
    </dgm:pt>
    <dgm:pt modelId="{2E6D9E3C-3CB4-4D0F-AA39-B3A3099746CC}" type="parTrans" cxnId="{49E6B899-AA5A-4661-B0D3-155AF38F14B5}">
      <dgm:prSet/>
      <dgm:spPr/>
      <dgm:t>
        <a:bodyPr/>
        <a:lstStyle/>
        <a:p>
          <a:endParaRPr lang="de-DE"/>
        </a:p>
      </dgm:t>
    </dgm:pt>
    <dgm:pt modelId="{234740E0-F2C8-419C-97F6-EDD67982A94F}" type="sibTrans" cxnId="{49E6B899-AA5A-4661-B0D3-155AF38F14B5}">
      <dgm:prSet/>
      <dgm:spPr/>
      <dgm:t>
        <a:bodyPr/>
        <a:lstStyle/>
        <a:p>
          <a:endParaRPr lang="de-DE"/>
        </a:p>
      </dgm:t>
    </dgm:pt>
    <dgm:pt modelId="{FBFBE05D-3770-451E-8DC6-A2482E43710E}">
      <dgm:prSet phldrT="[Text]"/>
      <dgm:spPr/>
      <dgm:t>
        <a:bodyPr/>
        <a:lstStyle/>
        <a:p>
          <a:r>
            <a:rPr lang="de-DE" b="1" dirty="0" smtClean="0">
              <a:solidFill>
                <a:srgbClr val="1D2D4B"/>
              </a:solidFill>
            </a:rPr>
            <a:t>Zusätzlicher Zuschusses zur </a:t>
          </a:r>
          <a:r>
            <a:rPr lang="de-DE" b="1" dirty="0" err="1" smtClean="0">
              <a:solidFill>
                <a:srgbClr val="1D2D4B"/>
              </a:solidFill>
            </a:rPr>
            <a:t>bAV</a:t>
          </a:r>
          <a:r>
            <a:rPr lang="de-DE" b="1" dirty="0" smtClean="0">
              <a:solidFill>
                <a:srgbClr val="1D2D4B"/>
              </a:solidFill>
            </a:rPr>
            <a:t> beträgt 30,68 €</a:t>
          </a:r>
          <a:endParaRPr lang="de-DE" b="1" dirty="0"/>
        </a:p>
      </dgm:t>
    </dgm:pt>
    <dgm:pt modelId="{EE9F71CD-7468-43E5-88C3-78518A64B3FE}" type="parTrans" cxnId="{69492B94-79DD-42D2-B0ED-BF832679DF7B}">
      <dgm:prSet/>
      <dgm:spPr/>
      <dgm:t>
        <a:bodyPr/>
        <a:lstStyle/>
        <a:p>
          <a:endParaRPr lang="de-DE"/>
        </a:p>
      </dgm:t>
    </dgm:pt>
    <dgm:pt modelId="{68553314-0C0D-4093-8488-4783BD62E8DB}" type="sibTrans" cxnId="{69492B94-79DD-42D2-B0ED-BF832679DF7B}">
      <dgm:prSet/>
      <dgm:spPr/>
      <dgm:t>
        <a:bodyPr/>
        <a:lstStyle/>
        <a:p>
          <a:endParaRPr lang="de-DE"/>
        </a:p>
      </dgm:t>
    </dgm:pt>
    <dgm:pt modelId="{AA3F5C65-FFD4-4F0F-A29A-3AA4DFD050A8}">
      <dgm:prSet phldrT="[Text]"/>
      <dgm:spPr/>
      <dgm:t>
        <a:bodyPr/>
        <a:lstStyle/>
        <a:p>
          <a:r>
            <a:rPr lang="de-DE" dirty="0" smtClean="0"/>
            <a:t>3.</a:t>
          </a:r>
          <a:endParaRPr lang="de-DE" dirty="0"/>
        </a:p>
      </dgm:t>
    </dgm:pt>
    <dgm:pt modelId="{1448113B-FFC0-4DE0-AF9E-E13D0AD380DB}" type="parTrans" cxnId="{30238B17-977B-4BEE-A8DA-2AFC96CBD57D}">
      <dgm:prSet/>
      <dgm:spPr/>
      <dgm:t>
        <a:bodyPr/>
        <a:lstStyle/>
        <a:p>
          <a:endParaRPr lang="de-DE"/>
        </a:p>
      </dgm:t>
    </dgm:pt>
    <dgm:pt modelId="{F5A45FD0-14C6-46D7-A38A-93C708DE83B6}" type="sibTrans" cxnId="{30238B17-977B-4BEE-A8DA-2AFC96CBD57D}">
      <dgm:prSet/>
      <dgm:spPr/>
      <dgm:t>
        <a:bodyPr/>
        <a:lstStyle/>
        <a:p>
          <a:endParaRPr lang="de-DE"/>
        </a:p>
      </dgm:t>
    </dgm:pt>
    <dgm:pt modelId="{7D7F484D-AC43-4089-A7CA-D730B5B4A60E}">
      <dgm:prSet phldrT="[Text]"/>
      <dgm:spPr/>
      <dgm:t>
        <a:bodyPr/>
        <a:lstStyle/>
        <a:p>
          <a:r>
            <a:rPr lang="de-DE" b="1" dirty="0" smtClean="0">
              <a:solidFill>
                <a:srgbClr val="1D2D4B"/>
              </a:solidFill>
            </a:rPr>
            <a:t>Weiterer Zuschusses zur </a:t>
          </a:r>
          <a:r>
            <a:rPr lang="de-DE" b="1" dirty="0" err="1" smtClean="0">
              <a:solidFill>
                <a:srgbClr val="1D2D4B"/>
              </a:solidFill>
            </a:rPr>
            <a:t>bAV</a:t>
          </a:r>
          <a:r>
            <a:rPr lang="de-DE" b="1" dirty="0" smtClean="0">
              <a:solidFill>
                <a:srgbClr val="1D2D4B"/>
              </a:solidFill>
            </a:rPr>
            <a:t> über die </a:t>
          </a:r>
          <a:r>
            <a:rPr lang="de-DE" b="1" dirty="0" err="1" smtClean="0">
              <a:solidFill>
                <a:srgbClr val="1D2D4B"/>
              </a:solidFill>
            </a:rPr>
            <a:t>Spenditcard</a:t>
          </a:r>
          <a:r>
            <a:rPr lang="de-DE" b="1" dirty="0" smtClean="0">
              <a:solidFill>
                <a:srgbClr val="1D2D4B"/>
              </a:solidFill>
            </a:rPr>
            <a:t> 50 €</a:t>
          </a:r>
          <a:endParaRPr lang="de-DE" b="1" dirty="0"/>
        </a:p>
      </dgm:t>
    </dgm:pt>
    <dgm:pt modelId="{229B42B5-5990-4962-A862-81DCDB6AE7E7}" type="parTrans" cxnId="{548DDC1F-FDE0-4322-BCFC-4629CD400BD1}">
      <dgm:prSet/>
      <dgm:spPr/>
      <dgm:t>
        <a:bodyPr/>
        <a:lstStyle/>
        <a:p>
          <a:endParaRPr lang="de-DE"/>
        </a:p>
      </dgm:t>
    </dgm:pt>
    <dgm:pt modelId="{B8B44413-89C9-41F4-A887-7E2BD7A2CD78}" type="sibTrans" cxnId="{548DDC1F-FDE0-4322-BCFC-4629CD400BD1}">
      <dgm:prSet/>
      <dgm:spPr/>
      <dgm:t>
        <a:bodyPr/>
        <a:lstStyle/>
        <a:p>
          <a:endParaRPr lang="de-DE"/>
        </a:p>
      </dgm:t>
    </dgm:pt>
    <dgm:pt modelId="{D378E648-EA0D-452B-906F-8903C9CC6ABB}" type="pres">
      <dgm:prSet presAssocID="{F5F17801-581A-4C18-B454-0E2DF3F6E5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9288BDA-D446-4215-8963-5AC5FCF23AE8}" type="pres">
      <dgm:prSet presAssocID="{A2AEA60B-D9FA-432B-948F-2ECC197AEB8F}" presName="composite" presStyleCnt="0"/>
      <dgm:spPr/>
    </dgm:pt>
    <dgm:pt modelId="{14979EB2-5347-4E50-BE95-E1DF7B692CEA}" type="pres">
      <dgm:prSet presAssocID="{A2AEA60B-D9FA-432B-948F-2ECC197AEB8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79D422A-3C45-4E61-B4A2-A2BFC245F6DB}" type="pres">
      <dgm:prSet presAssocID="{A2AEA60B-D9FA-432B-948F-2ECC197AEB8F}" presName="descendantText" presStyleLbl="alignAcc1" presStyleIdx="0" presStyleCnt="3" custLinFactNeighborX="192" custLinFactNeighborY="37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063AC4D-14B2-456A-A8C2-2C13DBCB6CFD}" type="pres">
      <dgm:prSet presAssocID="{D4E656C0-28E2-4E71-9610-B3B5C64448D0}" presName="sp" presStyleCnt="0"/>
      <dgm:spPr/>
    </dgm:pt>
    <dgm:pt modelId="{E9D701DB-9EAE-473B-99C5-8137B0616A17}" type="pres">
      <dgm:prSet presAssocID="{DFE4F592-EE21-4AA3-B7D8-B047EA0944B1}" presName="composite" presStyleCnt="0"/>
      <dgm:spPr/>
    </dgm:pt>
    <dgm:pt modelId="{F41B4701-E848-4C91-A09A-32C4115B920C}" type="pres">
      <dgm:prSet presAssocID="{DFE4F592-EE21-4AA3-B7D8-B047EA0944B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EF73C5-5AA9-40D1-8184-F5767CCD1D77}" type="pres">
      <dgm:prSet presAssocID="{DFE4F592-EE21-4AA3-B7D8-B047EA0944B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EFDBA1-E45C-4461-9693-17C15784F4E8}" type="pres">
      <dgm:prSet presAssocID="{234740E0-F2C8-419C-97F6-EDD67982A94F}" presName="sp" presStyleCnt="0"/>
      <dgm:spPr/>
    </dgm:pt>
    <dgm:pt modelId="{5C3890FE-53B5-4022-AB22-5B34684C914C}" type="pres">
      <dgm:prSet presAssocID="{AA3F5C65-FFD4-4F0F-A29A-3AA4DFD050A8}" presName="composite" presStyleCnt="0"/>
      <dgm:spPr/>
    </dgm:pt>
    <dgm:pt modelId="{D15AC9AD-4250-4469-AEA3-0CD0713818CC}" type="pres">
      <dgm:prSet presAssocID="{AA3F5C65-FFD4-4F0F-A29A-3AA4DFD050A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65743C9-3D7B-463D-AA49-C7E18CC8892C}" type="pres">
      <dgm:prSet presAssocID="{AA3F5C65-FFD4-4F0F-A29A-3AA4DFD050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7BE0B6C-E6B8-4738-8169-7A1D75750E07}" srcId="{A2AEA60B-D9FA-432B-948F-2ECC197AEB8F}" destId="{BCE2091D-8929-45CF-ACD3-7D390460CC3D}" srcOrd="0" destOrd="0" parTransId="{5D03AED9-EAF8-45D2-94D2-33F047E2A198}" sibTransId="{1DD09342-8004-4220-AB2F-6856B1EB30E9}"/>
    <dgm:cxn modelId="{30238B17-977B-4BEE-A8DA-2AFC96CBD57D}" srcId="{F5F17801-581A-4C18-B454-0E2DF3F6E52D}" destId="{AA3F5C65-FFD4-4F0F-A29A-3AA4DFD050A8}" srcOrd="2" destOrd="0" parTransId="{1448113B-FFC0-4DE0-AF9E-E13D0AD380DB}" sibTransId="{F5A45FD0-14C6-46D7-A38A-93C708DE83B6}"/>
    <dgm:cxn modelId="{689D66D7-FCB4-49AF-B092-9CA5A9AAD55A}" type="presOf" srcId="{FBFBE05D-3770-451E-8DC6-A2482E43710E}" destId="{D3EF73C5-5AA9-40D1-8184-F5767CCD1D77}" srcOrd="0" destOrd="0" presId="urn:microsoft.com/office/officeart/2005/8/layout/chevron2"/>
    <dgm:cxn modelId="{2BD7DE99-6B84-4E13-BBAB-467C81BC63BE}" type="presOf" srcId="{F5F17801-581A-4C18-B454-0E2DF3F6E52D}" destId="{D378E648-EA0D-452B-906F-8903C9CC6ABB}" srcOrd="0" destOrd="0" presId="urn:microsoft.com/office/officeart/2005/8/layout/chevron2"/>
    <dgm:cxn modelId="{95E0AA3A-2270-4C5E-B53F-6868B1C5E874}" srcId="{F5F17801-581A-4C18-B454-0E2DF3F6E52D}" destId="{A2AEA60B-D9FA-432B-948F-2ECC197AEB8F}" srcOrd="0" destOrd="0" parTransId="{49EFAFA2-60CD-4B6B-A63B-203AB325CBAA}" sibTransId="{D4E656C0-28E2-4E71-9610-B3B5C64448D0}"/>
    <dgm:cxn modelId="{49E6B899-AA5A-4661-B0D3-155AF38F14B5}" srcId="{F5F17801-581A-4C18-B454-0E2DF3F6E52D}" destId="{DFE4F592-EE21-4AA3-B7D8-B047EA0944B1}" srcOrd="1" destOrd="0" parTransId="{2E6D9E3C-3CB4-4D0F-AA39-B3A3099746CC}" sibTransId="{234740E0-F2C8-419C-97F6-EDD67982A94F}"/>
    <dgm:cxn modelId="{F2FFCDE3-AC51-41E0-8F08-60BD49518D50}" type="presOf" srcId="{BCE2091D-8929-45CF-ACD3-7D390460CC3D}" destId="{E79D422A-3C45-4E61-B4A2-A2BFC245F6DB}" srcOrd="0" destOrd="0" presId="urn:microsoft.com/office/officeart/2005/8/layout/chevron2"/>
    <dgm:cxn modelId="{A221637F-A751-4351-BDEF-01A8EE6DB6C9}" type="presOf" srcId="{7D7F484D-AC43-4089-A7CA-D730B5B4A60E}" destId="{865743C9-3D7B-463D-AA49-C7E18CC8892C}" srcOrd="0" destOrd="0" presId="urn:microsoft.com/office/officeart/2005/8/layout/chevron2"/>
    <dgm:cxn modelId="{5A58BC03-187B-4AB4-A44B-8D2BFDA9849E}" type="presOf" srcId="{A2AEA60B-D9FA-432B-948F-2ECC197AEB8F}" destId="{14979EB2-5347-4E50-BE95-E1DF7B692CEA}" srcOrd="0" destOrd="0" presId="urn:microsoft.com/office/officeart/2005/8/layout/chevron2"/>
    <dgm:cxn modelId="{548DDC1F-FDE0-4322-BCFC-4629CD400BD1}" srcId="{AA3F5C65-FFD4-4F0F-A29A-3AA4DFD050A8}" destId="{7D7F484D-AC43-4089-A7CA-D730B5B4A60E}" srcOrd="0" destOrd="0" parTransId="{229B42B5-5990-4962-A862-81DCDB6AE7E7}" sibTransId="{B8B44413-89C9-41F4-A887-7E2BD7A2CD78}"/>
    <dgm:cxn modelId="{49340A22-642F-470C-944A-9A6585F7219E}" type="presOf" srcId="{AA3F5C65-FFD4-4F0F-A29A-3AA4DFD050A8}" destId="{D15AC9AD-4250-4469-AEA3-0CD0713818CC}" srcOrd="0" destOrd="0" presId="urn:microsoft.com/office/officeart/2005/8/layout/chevron2"/>
    <dgm:cxn modelId="{DB8B70E1-152B-4A47-8439-EAEDF688E8BA}" type="presOf" srcId="{DFE4F592-EE21-4AA3-B7D8-B047EA0944B1}" destId="{F41B4701-E848-4C91-A09A-32C4115B920C}" srcOrd="0" destOrd="0" presId="urn:microsoft.com/office/officeart/2005/8/layout/chevron2"/>
    <dgm:cxn modelId="{69492B94-79DD-42D2-B0ED-BF832679DF7B}" srcId="{DFE4F592-EE21-4AA3-B7D8-B047EA0944B1}" destId="{FBFBE05D-3770-451E-8DC6-A2482E43710E}" srcOrd="0" destOrd="0" parTransId="{EE9F71CD-7468-43E5-88C3-78518A64B3FE}" sibTransId="{68553314-0C0D-4093-8488-4783BD62E8DB}"/>
    <dgm:cxn modelId="{C906E7E4-33D7-401B-9103-4506EA7E510A}" type="presParOf" srcId="{D378E648-EA0D-452B-906F-8903C9CC6ABB}" destId="{59288BDA-D446-4215-8963-5AC5FCF23AE8}" srcOrd="0" destOrd="0" presId="urn:microsoft.com/office/officeart/2005/8/layout/chevron2"/>
    <dgm:cxn modelId="{B398B00C-8C5C-4CFD-BE31-83413020EB0E}" type="presParOf" srcId="{59288BDA-D446-4215-8963-5AC5FCF23AE8}" destId="{14979EB2-5347-4E50-BE95-E1DF7B692CEA}" srcOrd="0" destOrd="0" presId="urn:microsoft.com/office/officeart/2005/8/layout/chevron2"/>
    <dgm:cxn modelId="{74ED67D1-012E-4635-B643-AE3E70852DEC}" type="presParOf" srcId="{59288BDA-D446-4215-8963-5AC5FCF23AE8}" destId="{E79D422A-3C45-4E61-B4A2-A2BFC245F6DB}" srcOrd="1" destOrd="0" presId="urn:microsoft.com/office/officeart/2005/8/layout/chevron2"/>
    <dgm:cxn modelId="{1B7FB0C9-B7AF-4269-A799-455ADE3BA593}" type="presParOf" srcId="{D378E648-EA0D-452B-906F-8903C9CC6ABB}" destId="{4063AC4D-14B2-456A-A8C2-2C13DBCB6CFD}" srcOrd="1" destOrd="0" presId="urn:microsoft.com/office/officeart/2005/8/layout/chevron2"/>
    <dgm:cxn modelId="{99164E06-10EF-4D61-969E-7CCD1B5851C0}" type="presParOf" srcId="{D378E648-EA0D-452B-906F-8903C9CC6ABB}" destId="{E9D701DB-9EAE-473B-99C5-8137B0616A17}" srcOrd="2" destOrd="0" presId="urn:microsoft.com/office/officeart/2005/8/layout/chevron2"/>
    <dgm:cxn modelId="{37C9C237-033D-4209-9E69-36E0E7C22840}" type="presParOf" srcId="{E9D701DB-9EAE-473B-99C5-8137B0616A17}" destId="{F41B4701-E848-4C91-A09A-32C4115B920C}" srcOrd="0" destOrd="0" presId="urn:microsoft.com/office/officeart/2005/8/layout/chevron2"/>
    <dgm:cxn modelId="{66E6854A-DC3C-4550-99B2-7C7E532BAA28}" type="presParOf" srcId="{E9D701DB-9EAE-473B-99C5-8137B0616A17}" destId="{D3EF73C5-5AA9-40D1-8184-F5767CCD1D77}" srcOrd="1" destOrd="0" presId="urn:microsoft.com/office/officeart/2005/8/layout/chevron2"/>
    <dgm:cxn modelId="{F16AA4FE-AB18-4A23-BEE0-93BC0D12199B}" type="presParOf" srcId="{D378E648-EA0D-452B-906F-8903C9CC6ABB}" destId="{0FEFDBA1-E45C-4461-9693-17C15784F4E8}" srcOrd="3" destOrd="0" presId="urn:microsoft.com/office/officeart/2005/8/layout/chevron2"/>
    <dgm:cxn modelId="{64BEBEAF-ECD6-4878-8AD3-68D75F980396}" type="presParOf" srcId="{D378E648-EA0D-452B-906F-8903C9CC6ABB}" destId="{5C3890FE-53B5-4022-AB22-5B34684C914C}" srcOrd="4" destOrd="0" presId="urn:microsoft.com/office/officeart/2005/8/layout/chevron2"/>
    <dgm:cxn modelId="{BDD8FEB8-4283-455D-BC40-D9BE64D926AB}" type="presParOf" srcId="{5C3890FE-53B5-4022-AB22-5B34684C914C}" destId="{D15AC9AD-4250-4469-AEA3-0CD0713818CC}" srcOrd="0" destOrd="0" presId="urn:microsoft.com/office/officeart/2005/8/layout/chevron2"/>
    <dgm:cxn modelId="{F206D1C3-9F04-4841-B9B9-A6D6CFA60013}" type="presParOf" srcId="{5C3890FE-53B5-4022-AB22-5B34684C914C}" destId="{865743C9-3D7B-463D-AA49-C7E18CC889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979EB2-5347-4E50-BE95-E1DF7B692CEA}">
      <dsp:nvSpPr>
        <dsp:cNvPr id="0" name=""/>
        <dsp:cNvSpPr/>
      </dsp:nvSpPr>
      <dsp:spPr>
        <a:xfrm rot="5400000">
          <a:off x="-153568" y="154401"/>
          <a:ext cx="1023792" cy="71665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1.</a:t>
          </a:r>
          <a:endParaRPr lang="de-DE" sz="2100" kern="1200" dirty="0"/>
        </a:p>
      </dsp:txBody>
      <dsp:txXfrm rot="5400000">
        <a:off x="-153568" y="154401"/>
        <a:ext cx="1023792" cy="716654"/>
      </dsp:txXfrm>
    </dsp:sp>
    <dsp:sp modelId="{E79D422A-3C45-4E61-B4A2-A2BFC245F6DB}">
      <dsp:nvSpPr>
        <dsp:cNvPr id="0" name=""/>
        <dsp:cNvSpPr/>
      </dsp:nvSpPr>
      <dsp:spPr>
        <a:xfrm rot="5400000">
          <a:off x="4725281" y="-3983004"/>
          <a:ext cx="665465" cy="868271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b="1" kern="1200" dirty="0" smtClean="0">
              <a:solidFill>
                <a:srgbClr val="1D2D4B"/>
              </a:solidFill>
            </a:rPr>
            <a:t>Zuschuss zur Entgeltumwandlung 15%</a:t>
          </a:r>
          <a:endParaRPr lang="de-DE" sz="2400" kern="1200" dirty="0"/>
        </a:p>
      </dsp:txBody>
      <dsp:txXfrm rot="5400000">
        <a:off x="4725281" y="-3983004"/>
        <a:ext cx="665465" cy="8682718"/>
      </dsp:txXfrm>
    </dsp:sp>
    <dsp:sp modelId="{F41B4701-E848-4C91-A09A-32C4115B920C}">
      <dsp:nvSpPr>
        <dsp:cNvPr id="0" name=""/>
        <dsp:cNvSpPr/>
      </dsp:nvSpPr>
      <dsp:spPr>
        <a:xfrm rot="5400000">
          <a:off x="-153568" y="972083"/>
          <a:ext cx="1023792" cy="71665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2.</a:t>
          </a:r>
          <a:endParaRPr lang="de-DE" sz="2100" kern="1200" dirty="0"/>
        </a:p>
      </dsp:txBody>
      <dsp:txXfrm rot="5400000">
        <a:off x="-153568" y="972083"/>
        <a:ext cx="1023792" cy="716654"/>
      </dsp:txXfrm>
    </dsp:sp>
    <dsp:sp modelId="{D3EF73C5-5AA9-40D1-8184-F5767CCD1D77}">
      <dsp:nvSpPr>
        <dsp:cNvPr id="0" name=""/>
        <dsp:cNvSpPr/>
      </dsp:nvSpPr>
      <dsp:spPr>
        <a:xfrm rot="5400000">
          <a:off x="4725281" y="-3190112"/>
          <a:ext cx="665465" cy="868271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b="1" kern="1200" dirty="0" smtClean="0">
              <a:solidFill>
                <a:srgbClr val="1D2D4B"/>
              </a:solidFill>
            </a:rPr>
            <a:t>Zusätzlicher Zuschusses zur </a:t>
          </a:r>
          <a:r>
            <a:rPr lang="de-DE" sz="2400" b="1" kern="1200" dirty="0" err="1" smtClean="0">
              <a:solidFill>
                <a:srgbClr val="1D2D4B"/>
              </a:solidFill>
            </a:rPr>
            <a:t>bAV</a:t>
          </a:r>
          <a:r>
            <a:rPr lang="de-DE" sz="2400" b="1" kern="1200" dirty="0" smtClean="0">
              <a:solidFill>
                <a:srgbClr val="1D2D4B"/>
              </a:solidFill>
            </a:rPr>
            <a:t> beträgt 30,68 €</a:t>
          </a:r>
          <a:endParaRPr lang="de-DE" sz="2400" b="1" kern="1200" dirty="0"/>
        </a:p>
      </dsp:txBody>
      <dsp:txXfrm rot="5400000">
        <a:off x="4725281" y="-3190112"/>
        <a:ext cx="665465" cy="8682718"/>
      </dsp:txXfrm>
    </dsp:sp>
    <dsp:sp modelId="{D15AC9AD-4250-4469-AEA3-0CD0713818CC}">
      <dsp:nvSpPr>
        <dsp:cNvPr id="0" name=""/>
        <dsp:cNvSpPr/>
      </dsp:nvSpPr>
      <dsp:spPr>
        <a:xfrm rot="5400000">
          <a:off x="-153568" y="1789764"/>
          <a:ext cx="1023792" cy="71665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3.</a:t>
          </a:r>
          <a:endParaRPr lang="de-DE" sz="2100" kern="1200" dirty="0"/>
        </a:p>
      </dsp:txBody>
      <dsp:txXfrm rot="5400000">
        <a:off x="-153568" y="1789764"/>
        <a:ext cx="1023792" cy="716654"/>
      </dsp:txXfrm>
    </dsp:sp>
    <dsp:sp modelId="{865743C9-3D7B-463D-AA49-C7E18CC8892C}">
      <dsp:nvSpPr>
        <dsp:cNvPr id="0" name=""/>
        <dsp:cNvSpPr/>
      </dsp:nvSpPr>
      <dsp:spPr>
        <a:xfrm rot="5400000">
          <a:off x="4725281" y="-2372431"/>
          <a:ext cx="665465" cy="868271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b="1" kern="1200" dirty="0" smtClean="0">
              <a:solidFill>
                <a:srgbClr val="1D2D4B"/>
              </a:solidFill>
            </a:rPr>
            <a:t>Weiterer Zuschusses zur </a:t>
          </a:r>
          <a:r>
            <a:rPr lang="de-DE" sz="2400" b="1" kern="1200" dirty="0" err="1" smtClean="0">
              <a:solidFill>
                <a:srgbClr val="1D2D4B"/>
              </a:solidFill>
            </a:rPr>
            <a:t>bAV</a:t>
          </a:r>
          <a:r>
            <a:rPr lang="de-DE" sz="2400" b="1" kern="1200" dirty="0" smtClean="0">
              <a:solidFill>
                <a:srgbClr val="1D2D4B"/>
              </a:solidFill>
            </a:rPr>
            <a:t> über die </a:t>
          </a:r>
          <a:r>
            <a:rPr lang="de-DE" sz="2400" b="1" kern="1200" dirty="0" err="1" smtClean="0">
              <a:solidFill>
                <a:srgbClr val="1D2D4B"/>
              </a:solidFill>
            </a:rPr>
            <a:t>Spenditcard</a:t>
          </a:r>
          <a:r>
            <a:rPr lang="de-DE" sz="2400" b="1" kern="1200" dirty="0" smtClean="0">
              <a:solidFill>
                <a:srgbClr val="1D2D4B"/>
              </a:solidFill>
            </a:rPr>
            <a:t> 50 €</a:t>
          </a:r>
          <a:endParaRPr lang="de-DE" sz="2400" b="1" kern="1200" dirty="0"/>
        </a:p>
      </dsp:txBody>
      <dsp:txXfrm rot="5400000">
        <a:off x="4725281" y="-2372431"/>
        <a:ext cx="665465" cy="8682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63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pPr/>
              <a:t>24.05.2023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63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pPr/>
              <a:t>24.05.2023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29763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140555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19945786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491454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2802650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39549903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4199183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5509858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22570427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6771670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7573834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9165790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="" xmlns:p14="http://schemas.microsoft.com/office/powerpoint/2010/main" val="6125524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17243095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651204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12912110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13075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8556125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2009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92945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90338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73346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69409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44045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32498255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0339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89286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939719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5211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7042728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8963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26387279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7597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08486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34524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14970940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7355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7246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8018703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2592825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1173929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2679904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30640287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28829780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19519223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13888399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87651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3465848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25292933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5053387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5960477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3654851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3123473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9555400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4103579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9810590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7535597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44495766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5410687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47937694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105819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3661600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1244110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240283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2050872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14438004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1514594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71086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2171412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108168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2539840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994100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7537996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782131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="" xmlns:p14="http://schemas.microsoft.com/office/powerpoint/2010/main" val="15173376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28313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25215882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09152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57228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5255116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69131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39098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69923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8184436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32998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66650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8EABC81-5ACB-4532-81EB-AB290F291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152" y="456781"/>
            <a:ext cx="11289696" cy="1143397"/>
          </a:xfrm>
          <a:prstGeom prst="rect">
            <a:avLst/>
          </a:prstGeom>
        </p:spPr>
        <p:txBody>
          <a:bodyPr anchor="t"/>
          <a:lstStyle>
            <a:lvl1pPr>
              <a:defRPr sz="3136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  <a:endParaRPr lang="de-AT" dirty="0"/>
          </a:p>
        </p:txBody>
      </p:sp>
      <p:sp>
        <p:nvSpPr>
          <p:cNvPr id="12" name="Textplatzhalter 6">
            <a:extLst>
              <a:ext uri="{FF2B5EF4-FFF2-40B4-BE49-F238E27FC236}">
                <a16:creationId xmlns="" xmlns:a16="http://schemas.microsoft.com/office/drawing/2014/main" id="{9AD9F09F-4E53-4F70-8135-6B34A9B4FE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343" y="1828696"/>
            <a:ext cx="7451599" cy="434353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92"/>
              </a:spcBef>
              <a:spcAft>
                <a:spcPts val="392"/>
              </a:spcAft>
              <a:buNone/>
              <a:defRPr>
                <a:latin typeface="+mn-lt"/>
              </a:defRPr>
            </a:lvl1pPr>
            <a:lvl2pPr marL="211680" indent="0">
              <a:buNone/>
              <a:defRPr>
                <a:latin typeface="+mn-lt"/>
              </a:defRPr>
            </a:lvl2pPr>
            <a:lvl3pPr marL="423360" indent="0">
              <a:buNone/>
              <a:defRPr>
                <a:latin typeface="+mn-lt"/>
              </a:defRPr>
            </a:lvl3pPr>
            <a:lvl4pPr marL="635040" indent="0">
              <a:buNone/>
              <a:defRPr>
                <a:latin typeface="+mn-lt"/>
              </a:defRPr>
            </a:lvl4pPr>
            <a:lvl5pPr marL="846720" indent="0">
              <a:buNone/>
              <a:defRPr>
                <a:latin typeface="+mn-lt"/>
              </a:defRPr>
            </a:lvl5pPr>
          </a:lstStyle>
          <a:p>
            <a:pPr lvl="0"/>
            <a:r>
              <a:rPr lang="de-DE" dirty="0"/>
              <a:t>Text durch Klicken bearbeiten</a:t>
            </a:r>
            <a:endParaRPr lang="de-AT" dirty="0"/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3F09E9AE-C66C-4D56-85F5-7BFD2E2FE35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00096" y="6470528"/>
            <a:ext cx="790252" cy="117508"/>
          </a:xfrm>
          <a:prstGeom prst="rect">
            <a:avLst/>
          </a:prstGeom>
        </p:spPr>
        <p:txBody>
          <a:bodyPr/>
          <a:lstStyle/>
          <a:p>
            <a:fld id="{57EAF43A-9C5B-429A-971F-77AE924073CE}" type="datetime1">
              <a:rPr lang="de-DE" smtClean="0"/>
              <a:pPr/>
              <a:t>24.05.2023</a:t>
            </a:fld>
            <a:endParaRPr lang="de-AT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="" xmlns:a16="http://schemas.microsoft.com/office/drawing/2014/main" id="{4666A476-6B5A-4CE8-A4BF-4FEE3F197D2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78228" y="6470527"/>
            <a:ext cx="4063055" cy="1175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AT" dirty="0" smtClean="0"/>
              <a:t>Helvetia </a:t>
            </a:r>
            <a:r>
              <a:rPr lang="de-AT" dirty="0" err="1" smtClean="0"/>
              <a:t>WorkLife</a:t>
            </a:r>
            <a:r>
              <a:rPr lang="de-AT" dirty="0" smtClean="0"/>
              <a:t> </a:t>
            </a:r>
            <a:r>
              <a:rPr lang="de-AT" dirty="0" err="1" smtClean="0"/>
              <a:t>Direct</a:t>
            </a:r>
            <a:r>
              <a:rPr lang="de-AT" dirty="0" smtClean="0"/>
              <a:t> - Arbeitnehmerpräsentation</a:t>
            </a:r>
            <a:endParaRPr lang="de-AT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="" xmlns:a16="http://schemas.microsoft.com/office/drawing/2014/main" id="{2355D682-6FF8-4DF4-B59A-D2BB386453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51154" y="6470527"/>
            <a:ext cx="227073" cy="117509"/>
          </a:xfrm>
          <a:prstGeom prst="rect">
            <a:avLst/>
          </a:prstGeom>
        </p:spPr>
        <p:txBody>
          <a:bodyPr/>
          <a:lstStyle/>
          <a:p>
            <a:fld id="{8A502CCC-8A67-4693-AC99-52F4840EABEB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="" xmlns:a16="http://schemas.microsoft.com/office/drawing/2014/main" id="{C354CAFE-A045-4BE4-99A4-F5F8D749C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618" y="6085111"/>
            <a:ext cx="1328229" cy="5902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176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808338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610258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="" xmlns:p14="http://schemas.microsoft.com/office/powerpoint/2010/main" val="3023225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798867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231713197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9379166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15245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16041365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357132066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8397808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34033671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15899602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28229595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2864469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33293744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167708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35837727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533331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="" xmlns:p14="http://schemas.microsoft.com/office/powerpoint/2010/main" val="25240354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="" xmlns:p14="http://schemas.microsoft.com/office/powerpoint/2010/main" val="42041563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1196370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170664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="" xmlns:p14="http://schemas.microsoft.com/office/powerpoint/2010/main" val="12596211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7654184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924197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179354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7493370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="" xmlns:p14="http://schemas.microsoft.com/office/powerpoint/2010/main" val="33128278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810621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69392626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6444967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7499917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6236328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1072605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1285754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29658143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918123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280036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98.xml"/><Relationship Id="rId42" Type="http://schemas.openxmlformats.org/officeDocument/2006/relationships/slideLayout" Target="../slideLayouts/slideLayout106.xml"/><Relationship Id="rId47" Type="http://schemas.openxmlformats.org/officeDocument/2006/relationships/slideLayout" Target="../slideLayouts/slideLayout111.xml"/><Relationship Id="rId50" Type="http://schemas.openxmlformats.org/officeDocument/2006/relationships/slideLayout" Target="../slideLayouts/slideLayout114.xml"/><Relationship Id="rId55" Type="http://schemas.openxmlformats.org/officeDocument/2006/relationships/slideLayout" Target="../slideLayouts/slideLayout119.xml"/><Relationship Id="rId63" Type="http://schemas.openxmlformats.org/officeDocument/2006/relationships/slideLayout" Target="../slideLayouts/slideLayout127.xml"/><Relationship Id="rId68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37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4.xml"/><Relationship Id="rId45" Type="http://schemas.openxmlformats.org/officeDocument/2006/relationships/slideLayout" Target="../slideLayouts/slideLayout109.xml"/><Relationship Id="rId53" Type="http://schemas.openxmlformats.org/officeDocument/2006/relationships/slideLayout" Target="../slideLayouts/slideLayout117.xml"/><Relationship Id="rId58" Type="http://schemas.openxmlformats.org/officeDocument/2006/relationships/slideLayout" Target="../slideLayouts/slideLayout122.xml"/><Relationship Id="rId66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100.xml"/><Relationship Id="rId49" Type="http://schemas.openxmlformats.org/officeDocument/2006/relationships/slideLayout" Target="../slideLayouts/slideLayout113.xml"/><Relationship Id="rId57" Type="http://schemas.openxmlformats.org/officeDocument/2006/relationships/slideLayout" Target="../slideLayouts/slideLayout121.xml"/><Relationship Id="rId61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4" Type="http://schemas.openxmlformats.org/officeDocument/2006/relationships/slideLayout" Target="../slideLayouts/slideLayout108.xml"/><Relationship Id="rId52" Type="http://schemas.openxmlformats.org/officeDocument/2006/relationships/slideLayout" Target="../slideLayouts/slideLayout116.xml"/><Relationship Id="rId60" Type="http://schemas.openxmlformats.org/officeDocument/2006/relationships/slideLayout" Target="../slideLayouts/slideLayout124.xml"/><Relationship Id="rId65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107.xml"/><Relationship Id="rId48" Type="http://schemas.openxmlformats.org/officeDocument/2006/relationships/slideLayout" Target="../slideLayouts/slideLayout112.xml"/><Relationship Id="rId56" Type="http://schemas.openxmlformats.org/officeDocument/2006/relationships/slideLayout" Target="../slideLayouts/slideLayout120.xml"/><Relationship Id="rId64" Type="http://schemas.openxmlformats.org/officeDocument/2006/relationships/slideLayout" Target="../slideLayouts/slideLayout128.xml"/><Relationship Id="rId69" Type="http://schemas.openxmlformats.org/officeDocument/2006/relationships/slideLayout" Target="../slideLayouts/slideLayout133.xml"/><Relationship Id="rId8" Type="http://schemas.openxmlformats.org/officeDocument/2006/relationships/slideLayout" Target="../slideLayouts/slideLayout72.xml"/><Relationship Id="rId51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38" Type="http://schemas.openxmlformats.org/officeDocument/2006/relationships/slideLayout" Target="../slideLayouts/slideLayout102.xml"/><Relationship Id="rId46" Type="http://schemas.openxmlformats.org/officeDocument/2006/relationships/slideLayout" Target="../slideLayouts/slideLayout110.xml"/><Relationship Id="rId59" Type="http://schemas.openxmlformats.org/officeDocument/2006/relationships/slideLayout" Target="../slideLayouts/slideLayout123.xml"/><Relationship Id="rId67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84.xml"/><Relationship Id="rId41" Type="http://schemas.openxmlformats.org/officeDocument/2006/relationships/slideLayout" Target="../slideLayouts/slideLayout105.xml"/><Relationship Id="rId54" Type="http://schemas.openxmlformats.org/officeDocument/2006/relationships/slideLayout" Target="../slideLayouts/slideLayout118.xml"/><Relationship Id="rId62" Type="http://schemas.openxmlformats.org/officeDocument/2006/relationships/slideLayout" Target="../slideLayouts/slideLayout126.xml"/><Relationship Id="rId7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9956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  <p:sldLayoutId id="2147483740" r:id="rId31"/>
    <p:sldLayoutId id="2147483741" r:id="rId32"/>
    <p:sldLayoutId id="2147483742" r:id="rId33"/>
    <p:sldLayoutId id="2147483743" r:id="rId34"/>
    <p:sldLayoutId id="2147483744" r:id="rId35"/>
    <p:sldLayoutId id="2147483745" r:id="rId36"/>
    <p:sldLayoutId id="2147483746" r:id="rId37"/>
    <p:sldLayoutId id="2147483747" r:id="rId38"/>
    <p:sldLayoutId id="2147483748" r:id="rId39"/>
    <p:sldLayoutId id="2147483749" r:id="rId40"/>
    <p:sldLayoutId id="2147483750" r:id="rId41"/>
    <p:sldLayoutId id="2147483751" r:id="rId42"/>
    <p:sldLayoutId id="2147483752" r:id="rId43"/>
    <p:sldLayoutId id="2147483753" r:id="rId44"/>
    <p:sldLayoutId id="2147483754" r:id="rId45"/>
    <p:sldLayoutId id="2147483755" r:id="rId46"/>
    <p:sldLayoutId id="2147483756" r:id="rId47"/>
    <p:sldLayoutId id="2147483758" r:id="rId48"/>
    <p:sldLayoutId id="2147483760" r:id="rId49"/>
    <p:sldLayoutId id="2147483762" r:id="rId50"/>
    <p:sldLayoutId id="2147483764" r:id="rId51"/>
    <p:sldLayoutId id="2147483767" r:id="rId52"/>
    <p:sldLayoutId id="2147483768" r:id="rId53"/>
    <p:sldLayoutId id="2147483769" r:id="rId54"/>
    <p:sldLayoutId id="2147483677" r:id="rId55"/>
    <p:sldLayoutId id="2147483697" r:id="rId56"/>
    <p:sldLayoutId id="2147483684" r:id="rId57"/>
    <p:sldLayoutId id="2147483680" r:id="rId58"/>
    <p:sldLayoutId id="2147483682" r:id="rId59"/>
    <p:sldLayoutId id="2147483691" r:id="rId60"/>
    <p:sldLayoutId id="2147483688" r:id="rId61"/>
    <p:sldLayoutId id="2147483696" r:id="rId62"/>
    <p:sldLayoutId id="2147483694" r:id="rId63"/>
    <p:sldLayoutId id="2147483772" r:id="rId6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7633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  <p:sldLayoutId id="2147483791" r:id="rId18"/>
    <p:sldLayoutId id="2147483792" r:id="rId19"/>
    <p:sldLayoutId id="2147483793" r:id="rId20"/>
    <p:sldLayoutId id="2147483794" r:id="rId21"/>
    <p:sldLayoutId id="2147483795" r:id="rId22"/>
    <p:sldLayoutId id="2147483796" r:id="rId23"/>
    <p:sldLayoutId id="2147483797" r:id="rId24"/>
    <p:sldLayoutId id="2147483798" r:id="rId25"/>
    <p:sldLayoutId id="2147483799" r:id="rId26"/>
    <p:sldLayoutId id="2147483800" r:id="rId27"/>
    <p:sldLayoutId id="2147483801" r:id="rId28"/>
    <p:sldLayoutId id="2147483802" r:id="rId29"/>
    <p:sldLayoutId id="2147483803" r:id="rId30"/>
    <p:sldLayoutId id="2147483804" r:id="rId31"/>
    <p:sldLayoutId id="2147483805" r:id="rId32"/>
    <p:sldLayoutId id="2147483806" r:id="rId33"/>
    <p:sldLayoutId id="2147483807" r:id="rId34"/>
    <p:sldLayoutId id="2147483808" r:id="rId35"/>
    <p:sldLayoutId id="2147483809" r:id="rId36"/>
    <p:sldLayoutId id="2147483810" r:id="rId37"/>
    <p:sldLayoutId id="2147483811" r:id="rId38"/>
    <p:sldLayoutId id="2147483812" r:id="rId39"/>
    <p:sldLayoutId id="2147483813" r:id="rId40"/>
    <p:sldLayoutId id="2147483814" r:id="rId41"/>
    <p:sldLayoutId id="2147483815" r:id="rId42"/>
    <p:sldLayoutId id="2147483816" r:id="rId43"/>
    <p:sldLayoutId id="2147483817" r:id="rId44"/>
    <p:sldLayoutId id="2147483818" r:id="rId45"/>
    <p:sldLayoutId id="2147483819" r:id="rId46"/>
    <p:sldLayoutId id="2147483820" r:id="rId47"/>
    <p:sldLayoutId id="2147483821" r:id="rId48"/>
    <p:sldLayoutId id="2147483822" r:id="rId49"/>
    <p:sldLayoutId id="2147483823" r:id="rId50"/>
    <p:sldLayoutId id="2147483824" r:id="rId51"/>
    <p:sldLayoutId id="2147483825" r:id="rId52"/>
    <p:sldLayoutId id="2147483826" r:id="rId53"/>
    <p:sldLayoutId id="2147483827" r:id="rId54"/>
    <p:sldLayoutId id="2147483828" r:id="rId55"/>
    <p:sldLayoutId id="2147483829" r:id="rId56"/>
    <p:sldLayoutId id="2147483830" r:id="rId57"/>
    <p:sldLayoutId id="2147483831" r:id="rId58"/>
    <p:sldLayoutId id="2147483832" r:id="rId59"/>
    <p:sldLayoutId id="2147483833" r:id="rId60"/>
    <p:sldLayoutId id="2147483834" r:id="rId61"/>
    <p:sldLayoutId id="2147483835" r:id="rId62"/>
    <p:sldLayoutId id="2147483836" r:id="rId63"/>
    <p:sldLayoutId id="2147483837" r:id="rId64"/>
    <p:sldLayoutId id="2147483838" r:id="rId65"/>
    <p:sldLayoutId id="2147483839" r:id="rId66"/>
    <p:sldLayoutId id="2147483840" r:id="rId67"/>
    <p:sldLayoutId id="2147483841" r:id="rId68"/>
    <p:sldLayoutId id="2147483842" r:id="rId6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flexperto.com/berater/gerrit.kandora" TargetMode="Externa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Altersversorgung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-1" y="5099530"/>
            <a:ext cx="8871155" cy="128905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</a:t>
            </a:r>
            <a:endParaRPr lang="de-DE" dirty="0"/>
          </a:p>
        </p:txBody>
      </p:sp>
      <p:sp>
        <p:nvSpPr>
          <p:cNvPr id="9" name="Inhaltsplatzhalter 4"/>
          <p:cNvSpPr txBox="1">
            <a:spLocks/>
          </p:cNvSpPr>
          <p:nvPr/>
        </p:nvSpPr>
        <p:spPr bwMode="auto">
          <a:xfrm>
            <a:off x="398619" y="1567419"/>
            <a:ext cx="11241445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de-DE" sz="1600" b="1" i="0" u="none" strike="noStrike" kern="0" cap="none" spc="0" normalizeH="0" baseline="0" noProof="0" dirty="0" smtClean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Betriebliches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Vorsorgekonzept für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4800" b="1" kern="0" dirty="0" err="1" smtClean="0">
                <a:solidFill>
                  <a:srgbClr val="1D2D4B"/>
                </a:solidFill>
                <a:latin typeface="Arial" pitchFamily="34" charset="0"/>
                <a:cs typeface="Arial" pitchFamily="34" charset="0"/>
              </a:rPr>
              <a:t>Wiebusch</a:t>
            </a:r>
            <a:r>
              <a:rPr lang="de-DE" sz="4800" b="1" kern="0" dirty="0" smtClean="0">
                <a:solidFill>
                  <a:srgbClr val="1D2D4B"/>
                </a:solidFill>
                <a:latin typeface="Arial" pitchFamily="34" charset="0"/>
                <a:cs typeface="Arial" pitchFamily="34" charset="0"/>
              </a:rPr>
              <a:t> &amp; Riedel GmbH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de-DE" sz="4000" b="1" i="0" u="none" strike="noStrike" kern="0" cap="none" spc="0" normalizeH="0" baseline="0" noProof="0" dirty="0" smtClean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4000" b="1" kern="0" dirty="0" err="1" smtClean="0">
                <a:solidFill>
                  <a:srgbClr val="1D2D4B"/>
                </a:solidFill>
                <a:latin typeface="Arial" pitchFamily="34" charset="0"/>
                <a:cs typeface="Arial" pitchFamily="34" charset="0"/>
              </a:rPr>
              <a:t>afm</a:t>
            </a:r>
            <a:r>
              <a:rPr lang="de-DE" sz="4000" b="1" kern="0" dirty="0" smtClean="0">
                <a:solidFill>
                  <a:srgbClr val="1D2D4B"/>
                </a:solidFill>
                <a:latin typeface="Arial" pitchFamily="34" charset="0"/>
                <a:cs typeface="Arial" pitchFamily="34" charset="0"/>
              </a:rPr>
              <a:t> GmbH | Gerrit </a:t>
            </a:r>
            <a:r>
              <a:rPr lang="de-DE" sz="4000" b="1" kern="0" dirty="0" err="1" smtClean="0">
                <a:solidFill>
                  <a:srgbClr val="1D2D4B"/>
                </a:solidFill>
                <a:latin typeface="Arial" pitchFamily="34" charset="0"/>
                <a:cs typeface="Arial" pitchFamily="34" charset="0"/>
              </a:rPr>
              <a:t>Kandora</a:t>
            </a:r>
            <a:endParaRPr lang="de-DE" sz="3200" b="1" kern="0" dirty="0" smtClean="0">
              <a:solidFill>
                <a:srgbClr val="1D2D4B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de-DE" sz="4800" b="1" i="0" u="none" strike="noStrike" kern="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3902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 FUNKTIONIERT DIE DIREKTVERSICHERUNG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085251" y="4972413"/>
            <a:ext cx="9810342" cy="132121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rgbClr val="1D2D4B"/>
                </a:solidFill>
              </a:rPr>
              <a:t>Versorgungsträger </a:t>
            </a:r>
            <a:endParaRPr lang="de-DE" sz="2000" b="1" dirty="0">
              <a:solidFill>
                <a:srgbClr val="1D2D4B"/>
              </a:solidFill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59590" y="3431932"/>
            <a:ext cx="0" cy="144000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V="1">
            <a:off x="10678426" y="3487998"/>
            <a:ext cx="13063" cy="1512000"/>
          </a:xfrm>
          <a:prstGeom prst="straightConnector1">
            <a:avLst/>
          </a:prstGeom>
          <a:ln w="63500">
            <a:solidFill>
              <a:srgbClr val="D0CEC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3099124" y="2508025"/>
            <a:ext cx="5688000" cy="5712"/>
          </a:xfrm>
          <a:prstGeom prst="straightConnector1">
            <a:avLst/>
          </a:prstGeom>
          <a:ln w="63500">
            <a:solidFill>
              <a:srgbClr val="1D2D4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3943854" y="2073398"/>
            <a:ext cx="43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solidFill>
                  <a:schemeClr val="tx2"/>
                </a:solidFill>
              </a:rPr>
              <a:t>Versorgungszusage</a:t>
            </a:r>
            <a:endParaRPr lang="de-DE" sz="2000" b="1" dirty="0">
              <a:solidFill>
                <a:schemeClr val="tx2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890689" y="3082502"/>
            <a:ext cx="4445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solidFill>
                  <a:srgbClr val="5C87AA"/>
                </a:solidFill>
              </a:rPr>
              <a:t>Entgeltumwandlungsvereinbarung</a:t>
            </a:r>
            <a:endParaRPr lang="de-DE" sz="2000" b="1" dirty="0">
              <a:solidFill>
                <a:srgbClr val="5C87AA"/>
              </a:solidFill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3228079" y="3071520"/>
            <a:ext cx="5652000" cy="500"/>
          </a:xfrm>
          <a:prstGeom prst="straightConnector1">
            <a:avLst/>
          </a:prstGeom>
          <a:ln w="63500">
            <a:solidFill>
              <a:srgbClr val="5C87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1500652" y="3962548"/>
            <a:ext cx="1383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tx2"/>
                </a:solidFill>
              </a:rPr>
              <a:t>Zuschuss</a:t>
            </a:r>
            <a:endParaRPr lang="de-DE" sz="2000" b="1" dirty="0">
              <a:solidFill>
                <a:schemeClr val="tx2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754137" y="4098877"/>
            <a:ext cx="2962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rgbClr val="5C87AA"/>
                </a:solidFill>
              </a:rPr>
              <a:t>Rentenleistung/Kapital</a:t>
            </a:r>
            <a:endParaRPr lang="de-DE" sz="2000" b="1" dirty="0">
              <a:solidFill>
                <a:srgbClr val="5C87AA"/>
              </a:solidFill>
            </a:endParaRPr>
          </a:p>
        </p:txBody>
      </p:sp>
      <p:cxnSp>
        <p:nvCxnSpPr>
          <p:cNvPr id="23" name="Gerade Verbindung mit Pfeil 22"/>
          <p:cNvCxnSpPr/>
          <p:nvPr/>
        </p:nvCxnSpPr>
        <p:spPr>
          <a:xfrm>
            <a:off x="2872959" y="3435473"/>
            <a:ext cx="0" cy="144000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73504" y="396686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tx2"/>
                </a:solidFill>
              </a:rPr>
              <a:t>Beiträge</a:t>
            </a:r>
            <a:endParaRPr lang="de-DE" sz="2000" b="1" dirty="0">
              <a:solidFill>
                <a:schemeClr val="tx2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1085251" y="2106428"/>
            <a:ext cx="2011115" cy="1323102"/>
          </a:xfrm>
          <a:prstGeom prst="rect">
            <a:avLst/>
          </a:prstGeom>
          <a:solidFill>
            <a:srgbClr val="1D2D4B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  <a:t>Arbeitgeber</a:t>
            </a:r>
            <a:b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7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uppierung 3"/>
          <p:cNvGrpSpPr/>
          <p:nvPr/>
        </p:nvGrpSpPr>
        <p:grpSpPr>
          <a:xfrm>
            <a:off x="1755634" y="2261482"/>
            <a:ext cx="670348" cy="657074"/>
            <a:chOff x="2284413" y="2490788"/>
            <a:chExt cx="481013" cy="471488"/>
          </a:xfrm>
        </p:grpSpPr>
        <p:sp>
          <p:nvSpPr>
            <p:cNvPr id="19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5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6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  <p:sp>
        <p:nvSpPr>
          <p:cNvPr id="29" name="Rechteck 28"/>
          <p:cNvSpPr/>
          <p:nvPr/>
        </p:nvSpPr>
        <p:spPr>
          <a:xfrm>
            <a:off x="8884701" y="2108830"/>
            <a:ext cx="2010892" cy="1323102"/>
          </a:xfrm>
          <a:prstGeom prst="rect">
            <a:avLst/>
          </a:prstGeom>
          <a:solidFill>
            <a:srgbClr val="5C87AA"/>
          </a:solidFill>
          <a:ln>
            <a:solidFill>
              <a:srgbClr val="5C87A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  <a:t>Arbeitnehmer</a:t>
            </a:r>
            <a:b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7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xmlns="" id="{633DF968-F0B8-4F2C-AD92-2C29CC3D0651}"/>
              </a:ext>
            </a:extLst>
          </p:cNvPr>
          <p:cNvGrpSpPr/>
          <p:nvPr/>
        </p:nvGrpSpPr>
        <p:grpSpPr>
          <a:xfrm>
            <a:off x="9579259" y="2305647"/>
            <a:ext cx="621779" cy="643886"/>
            <a:chOff x="2479675" y="3913188"/>
            <a:chExt cx="714375" cy="739775"/>
          </a:xfrm>
          <a:solidFill>
            <a:schemeClr val="bg1"/>
          </a:solidFill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xmlns="" id="{1DC78726-44C9-420C-9C3C-72316C066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300" y="3913188"/>
              <a:ext cx="368300" cy="428625"/>
            </a:xfrm>
            <a:custGeom>
              <a:avLst/>
              <a:gdLst>
                <a:gd name="T0" fmla="*/ 9 w 1024"/>
                <a:gd name="T1" fmla="*/ 758 h 1192"/>
                <a:gd name="T2" fmla="*/ 106 w 1024"/>
                <a:gd name="T3" fmla="*/ 855 h 1192"/>
                <a:gd name="T4" fmla="*/ 115 w 1024"/>
                <a:gd name="T5" fmla="*/ 864 h 1192"/>
                <a:gd name="T6" fmla="*/ 132 w 1024"/>
                <a:gd name="T7" fmla="*/ 926 h 1192"/>
                <a:gd name="T8" fmla="*/ 221 w 1024"/>
                <a:gd name="T9" fmla="*/ 1058 h 1192"/>
                <a:gd name="T10" fmla="*/ 353 w 1024"/>
                <a:gd name="T11" fmla="*/ 1155 h 1192"/>
                <a:gd name="T12" fmla="*/ 512 w 1024"/>
                <a:gd name="T13" fmla="*/ 1191 h 1192"/>
                <a:gd name="T14" fmla="*/ 512 w 1024"/>
                <a:gd name="T15" fmla="*/ 1191 h 1192"/>
                <a:gd name="T16" fmla="*/ 662 w 1024"/>
                <a:gd name="T17" fmla="*/ 1155 h 1192"/>
                <a:gd name="T18" fmla="*/ 794 w 1024"/>
                <a:gd name="T19" fmla="*/ 1058 h 1192"/>
                <a:gd name="T20" fmla="*/ 882 w 1024"/>
                <a:gd name="T21" fmla="*/ 926 h 1192"/>
                <a:gd name="T22" fmla="*/ 900 w 1024"/>
                <a:gd name="T23" fmla="*/ 864 h 1192"/>
                <a:gd name="T24" fmla="*/ 909 w 1024"/>
                <a:gd name="T25" fmla="*/ 855 h 1192"/>
                <a:gd name="T26" fmla="*/ 1006 w 1024"/>
                <a:gd name="T27" fmla="*/ 767 h 1192"/>
                <a:gd name="T28" fmla="*/ 1023 w 1024"/>
                <a:gd name="T29" fmla="*/ 626 h 1192"/>
                <a:gd name="T30" fmla="*/ 971 w 1024"/>
                <a:gd name="T31" fmla="*/ 511 h 1192"/>
                <a:gd name="T32" fmla="*/ 988 w 1024"/>
                <a:gd name="T33" fmla="*/ 414 h 1192"/>
                <a:gd name="T34" fmla="*/ 944 w 1024"/>
                <a:gd name="T35" fmla="*/ 212 h 1192"/>
                <a:gd name="T36" fmla="*/ 838 w 1024"/>
                <a:gd name="T37" fmla="*/ 97 h 1192"/>
                <a:gd name="T38" fmla="*/ 653 w 1024"/>
                <a:gd name="T39" fmla="*/ 18 h 1192"/>
                <a:gd name="T40" fmla="*/ 494 w 1024"/>
                <a:gd name="T41" fmla="*/ 0 h 1192"/>
                <a:gd name="T42" fmla="*/ 362 w 1024"/>
                <a:gd name="T43" fmla="*/ 18 h 1192"/>
                <a:gd name="T44" fmla="*/ 185 w 1024"/>
                <a:gd name="T45" fmla="*/ 97 h 1192"/>
                <a:gd name="T46" fmla="*/ 79 w 1024"/>
                <a:gd name="T47" fmla="*/ 212 h 1192"/>
                <a:gd name="T48" fmla="*/ 26 w 1024"/>
                <a:gd name="T49" fmla="*/ 414 h 1192"/>
                <a:gd name="T50" fmla="*/ 44 w 1024"/>
                <a:gd name="T51" fmla="*/ 511 h 1192"/>
                <a:gd name="T52" fmla="*/ 0 w 1024"/>
                <a:gd name="T53" fmla="*/ 617 h 1192"/>
                <a:gd name="T54" fmla="*/ 115 w 1024"/>
                <a:gd name="T55" fmla="*/ 582 h 1192"/>
                <a:gd name="T56" fmla="*/ 141 w 1024"/>
                <a:gd name="T57" fmla="*/ 564 h 1192"/>
                <a:gd name="T58" fmla="*/ 141 w 1024"/>
                <a:gd name="T59" fmla="*/ 529 h 1192"/>
                <a:gd name="T60" fmla="*/ 132 w 1024"/>
                <a:gd name="T61" fmla="*/ 370 h 1192"/>
                <a:gd name="T62" fmla="*/ 203 w 1024"/>
                <a:gd name="T63" fmla="*/ 212 h 1192"/>
                <a:gd name="T64" fmla="*/ 326 w 1024"/>
                <a:gd name="T65" fmla="*/ 124 h 1192"/>
                <a:gd name="T66" fmla="*/ 521 w 1024"/>
                <a:gd name="T67" fmla="*/ 97 h 1192"/>
                <a:gd name="T68" fmla="*/ 697 w 1024"/>
                <a:gd name="T69" fmla="*/ 124 h 1192"/>
                <a:gd name="T70" fmla="*/ 821 w 1024"/>
                <a:gd name="T71" fmla="*/ 212 h 1192"/>
                <a:gd name="T72" fmla="*/ 891 w 1024"/>
                <a:gd name="T73" fmla="*/ 370 h 1192"/>
                <a:gd name="T74" fmla="*/ 873 w 1024"/>
                <a:gd name="T75" fmla="*/ 529 h 1192"/>
                <a:gd name="T76" fmla="*/ 873 w 1024"/>
                <a:gd name="T77" fmla="*/ 564 h 1192"/>
                <a:gd name="T78" fmla="*/ 909 w 1024"/>
                <a:gd name="T79" fmla="*/ 582 h 1192"/>
                <a:gd name="T80" fmla="*/ 918 w 1024"/>
                <a:gd name="T81" fmla="*/ 679 h 1192"/>
                <a:gd name="T82" fmla="*/ 900 w 1024"/>
                <a:gd name="T83" fmla="*/ 749 h 1192"/>
                <a:gd name="T84" fmla="*/ 873 w 1024"/>
                <a:gd name="T85" fmla="*/ 767 h 1192"/>
                <a:gd name="T86" fmla="*/ 812 w 1024"/>
                <a:gd name="T87" fmla="*/ 811 h 1192"/>
                <a:gd name="T88" fmla="*/ 794 w 1024"/>
                <a:gd name="T89" fmla="*/ 891 h 1192"/>
                <a:gd name="T90" fmla="*/ 671 w 1024"/>
                <a:gd name="T91" fmla="*/ 1032 h 1192"/>
                <a:gd name="T92" fmla="*/ 573 w 1024"/>
                <a:gd name="T93" fmla="*/ 1085 h 1192"/>
                <a:gd name="T94" fmla="*/ 503 w 1024"/>
                <a:gd name="T95" fmla="*/ 1094 h 1192"/>
                <a:gd name="T96" fmla="*/ 397 w 1024"/>
                <a:gd name="T97" fmla="*/ 1067 h 1192"/>
                <a:gd name="T98" fmla="*/ 291 w 1024"/>
                <a:gd name="T99" fmla="*/ 988 h 1192"/>
                <a:gd name="T100" fmla="*/ 212 w 1024"/>
                <a:gd name="T101" fmla="*/ 846 h 1192"/>
                <a:gd name="T102" fmla="*/ 185 w 1024"/>
                <a:gd name="T103" fmla="*/ 785 h 1192"/>
                <a:gd name="T104" fmla="*/ 141 w 1024"/>
                <a:gd name="T105" fmla="*/ 767 h 1192"/>
                <a:gd name="T106" fmla="*/ 106 w 1024"/>
                <a:gd name="T107" fmla="*/ 723 h 1192"/>
                <a:gd name="T108" fmla="*/ 97 w 1024"/>
                <a:gd name="T109" fmla="*/ 635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4" h="1192">
                  <a:moveTo>
                    <a:pt x="0" y="679"/>
                  </a:moveTo>
                  <a:lnTo>
                    <a:pt x="0" y="679"/>
                  </a:lnTo>
                  <a:lnTo>
                    <a:pt x="9" y="758"/>
                  </a:lnTo>
                  <a:lnTo>
                    <a:pt x="35" y="811"/>
                  </a:lnTo>
                  <a:lnTo>
                    <a:pt x="71" y="838"/>
                  </a:lnTo>
                  <a:lnTo>
                    <a:pt x="106" y="855"/>
                  </a:lnTo>
                  <a:lnTo>
                    <a:pt x="106" y="855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32" y="926"/>
                  </a:lnTo>
                  <a:lnTo>
                    <a:pt x="159" y="970"/>
                  </a:lnTo>
                  <a:lnTo>
                    <a:pt x="185" y="1023"/>
                  </a:lnTo>
                  <a:lnTo>
                    <a:pt x="221" y="1058"/>
                  </a:lnTo>
                  <a:lnTo>
                    <a:pt x="291" y="1120"/>
                  </a:lnTo>
                  <a:lnTo>
                    <a:pt x="353" y="1155"/>
                  </a:lnTo>
                  <a:lnTo>
                    <a:pt x="353" y="1155"/>
                  </a:lnTo>
                  <a:lnTo>
                    <a:pt x="423" y="1182"/>
                  </a:lnTo>
                  <a:lnTo>
                    <a:pt x="503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91" y="1182"/>
                  </a:lnTo>
                  <a:lnTo>
                    <a:pt x="662" y="1155"/>
                  </a:lnTo>
                  <a:lnTo>
                    <a:pt x="662" y="1155"/>
                  </a:lnTo>
                  <a:lnTo>
                    <a:pt x="723" y="1120"/>
                  </a:lnTo>
                  <a:lnTo>
                    <a:pt x="794" y="1058"/>
                  </a:lnTo>
                  <a:lnTo>
                    <a:pt x="829" y="1023"/>
                  </a:lnTo>
                  <a:lnTo>
                    <a:pt x="865" y="970"/>
                  </a:lnTo>
                  <a:lnTo>
                    <a:pt x="882" y="926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9" y="855"/>
                  </a:lnTo>
                  <a:lnTo>
                    <a:pt x="909" y="855"/>
                  </a:lnTo>
                  <a:lnTo>
                    <a:pt x="944" y="838"/>
                  </a:lnTo>
                  <a:lnTo>
                    <a:pt x="979" y="811"/>
                  </a:lnTo>
                  <a:lnTo>
                    <a:pt x="1006" y="767"/>
                  </a:lnTo>
                  <a:lnTo>
                    <a:pt x="1015" y="688"/>
                  </a:lnTo>
                  <a:lnTo>
                    <a:pt x="1015" y="688"/>
                  </a:lnTo>
                  <a:lnTo>
                    <a:pt x="1023" y="626"/>
                  </a:lnTo>
                  <a:lnTo>
                    <a:pt x="1015" y="573"/>
                  </a:lnTo>
                  <a:lnTo>
                    <a:pt x="997" y="538"/>
                  </a:lnTo>
                  <a:lnTo>
                    <a:pt x="971" y="511"/>
                  </a:lnTo>
                  <a:lnTo>
                    <a:pt x="971" y="511"/>
                  </a:lnTo>
                  <a:lnTo>
                    <a:pt x="988" y="414"/>
                  </a:lnTo>
                  <a:lnTo>
                    <a:pt x="988" y="414"/>
                  </a:lnTo>
                  <a:lnTo>
                    <a:pt x="988" y="352"/>
                  </a:lnTo>
                  <a:lnTo>
                    <a:pt x="971" y="283"/>
                  </a:lnTo>
                  <a:lnTo>
                    <a:pt x="944" y="212"/>
                  </a:lnTo>
                  <a:lnTo>
                    <a:pt x="891" y="141"/>
                  </a:lnTo>
                  <a:lnTo>
                    <a:pt x="891" y="141"/>
                  </a:lnTo>
                  <a:lnTo>
                    <a:pt x="838" y="97"/>
                  </a:lnTo>
                  <a:lnTo>
                    <a:pt x="759" y="44"/>
                  </a:lnTo>
                  <a:lnTo>
                    <a:pt x="706" y="27"/>
                  </a:lnTo>
                  <a:lnTo>
                    <a:pt x="653" y="18"/>
                  </a:lnTo>
                  <a:lnTo>
                    <a:pt x="591" y="9"/>
                  </a:lnTo>
                  <a:lnTo>
                    <a:pt x="521" y="0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23" y="9"/>
                  </a:lnTo>
                  <a:lnTo>
                    <a:pt x="362" y="18"/>
                  </a:lnTo>
                  <a:lnTo>
                    <a:pt x="309" y="27"/>
                  </a:lnTo>
                  <a:lnTo>
                    <a:pt x="256" y="44"/>
                  </a:lnTo>
                  <a:lnTo>
                    <a:pt x="185" y="97"/>
                  </a:lnTo>
                  <a:lnTo>
                    <a:pt x="124" y="141"/>
                  </a:lnTo>
                  <a:lnTo>
                    <a:pt x="124" y="141"/>
                  </a:lnTo>
                  <a:lnTo>
                    <a:pt x="79" y="212"/>
                  </a:lnTo>
                  <a:lnTo>
                    <a:pt x="44" y="283"/>
                  </a:lnTo>
                  <a:lnTo>
                    <a:pt x="26" y="352"/>
                  </a:lnTo>
                  <a:lnTo>
                    <a:pt x="26" y="414"/>
                  </a:lnTo>
                  <a:lnTo>
                    <a:pt x="26" y="414"/>
                  </a:lnTo>
                  <a:lnTo>
                    <a:pt x="44" y="511"/>
                  </a:lnTo>
                  <a:lnTo>
                    <a:pt x="44" y="511"/>
                  </a:lnTo>
                  <a:lnTo>
                    <a:pt x="26" y="538"/>
                  </a:lnTo>
                  <a:lnTo>
                    <a:pt x="9" y="573"/>
                  </a:lnTo>
                  <a:lnTo>
                    <a:pt x="0" y="617"/>
                  </a:lnTo>
                  <a:lnTo>
                    <a:pt x="0" y="679"/>
                  </a:lnTo>
                  <a:close/>
                  <a:moveTo>
                    <a:pt x="115" y="582"/>
                  </a:moveTo>
                  <a:lnTo>
                    <a:pt x="115" y="582"/>
                  </a:lnTo>
                  <a:lnTo>
                    <a:pt x="132" y="582"/>
                  </a:lnTo>
                  <a:lnTo>
                    <a:pt x="141" y="564"/>
                  </a:lnTo>
                  <a:lnTo>
                    <a:pt x="141" y="564"/>
                  </a:lnTo>
                  <a:lnTo>
                    <a:pt x="150" y="546"/>
                  </a:lnTo>
                  <a:lnTo>
                    <a:pt x="141" y="529"/>
                  </a:lnTo>
                  <a:lnTo>
                    <a:pt x="141" y="529"/>
                  </a:lnTo>
                  <a:lnTo>
                    <a:pt x="132" y="405"/>
                  </a:lnTo>
                  <a:lnTo>
                    <a:pt x="132" y="405"/>
                  </a:lnTo>
                  <a:lnTo>
                    <a:pt x="132" y="370"/>
                  </a:lnTo>
                  <a:lnTo>
                    <a:pt x="141" y="317"/>
                  </a:lnTo>
                  <a:lnTo>
                    <a:pt x="159" y="265"/>
                  </a:lnTo>
                  <a:lnTo>
                    <a:pt x="203" y="212"/>
                  </a:lnTo>
                  <a:lnTo>
                    <a:pt x="203" y="212"/>
                  </a:lnTo>
                  <a:lnTo>
                    <a:pt x="256" y="159"/>
                  </a:lnTo>
                  <a:lnTo>
                    <a:pt x="326" y="124"/>
                  </a:lnTo>
                  <a:lnTo>
                    <a:pt x="406" y="106"/>
                  </a:lnTo>
                  <a:lnTo>
                    <a:pt x="494" y="97"/>
                  </a:lnTo>
                  <a:lnTo>
                    <a:pt x="521" y="97"/>
                  </a:lnTo>
                  <a:lnTo>
                    <a:pt x="521" y="97"/>
                  </a:lnTo>
                  <a:lnTo>
                    <a:pt x="609" y="106"/>
                  </a:lnTo>
                  <a:lnTo>
                    <a:pt x="697" y="124"/>
                  </a:lnTo>
                  <a:lnTo>
                    <a:pt x="759" y="159"/>
                  </a:lnTo>
                  <a:lnTo>
                    <a:pt x="821" y="212"/>
                  </a:lnTo>
                  <a:lnTo>
                    <a:pt x="821" y="212"/>
                  </a:lnTo>
                  <a:lnTo>
                    <a:pt x="856" y="265"/>
                  </a:lnTo>
                  <a:lnTo>
                    <a:pt x="882" y="317"/>
                  </a:lnTo>
                  <a:lnTo>
                    <a:pt x="891" y="370"/>
                  </a:lnTo>
                  <a:lnTo>
                    <a:pt x="891" y="405"/>
                  </a:lnTo>
                  <a:lnTo>
                    <a:pt x="891" y="405"/>
                  </a:lnTo>
                  <a:lnTo>
                    <a:pt x="873" y="529"/>
                  </a:lnTo>
                  <a:lnTo>
                    <a:pt x="873" y="529"/>
                  </a:lnTo>
                  <a:lnTo>
                    <a:pt x="873" y="546"/>
                  </a:lnTo>
                  <a:lnTo>
                    <a:pt x="873" y="564"/>
                  </a:lnTo>
                  <a:lnTo>
                    <a:pt x="891" y="573"/>
                  </a:lnTo>
                  <a:lnTo>
                    <a:pt x="909" y="582"/>
                  </a:lnTo>
                  <a:lnTo>
                    <a:pt x="909" y="582"/>
                  </a:lnTo>
                  <a:lnTo>
                    <a:pt x="918" y="599"/>
                  </a:lnTo>
                  <a:lnTo>
                    <a:pt x="918" y="635"/>
                  </a:lnTo>
                  <a:lnTo>
                    <a:pt x="918" y="679"/>
                  </a:lnTo>
                  <a:lnTo>
                    <a:pt x="918" y="679"/>
                  </a:lnTo>
                  <a:lnTo>
                    <a:pt x="918" y="723"/>
                  </a:lnTo>
                  <a:lnTo>
                    <a:pt x="900" y="749"/>
                  </a:lnTo>
                  <a:lnTo>
                    <a:pt x="891" y="758"/>
                  </a:lnTo>
                  <a:lnTo>
                    <a:pt x="873" y="767"/>
                  </a:lnTo>
                  <a:lnTo>
                    <a:pt x="873" y="767"/>
                  </a:lnTo>
                  <a:lnTo>
                    <a:pt x="856" y="776"/>
                  </a:lnTo>
                  <a:lnTo>
                    <a:pt x="838" y="785"/>
                  </a:lnTo>
                  <a:lnTo>
                    <a:pt x="812" y="811"/>
                  </a:lnTo>
                  <a:lnTo>
                    <a:pt x="803" y="846"/>
                  </a:lnTo>
                  <a:lnTo>
                    <a:pt x="803" y="846"/>
                  </a:lnTo>
                  <a:lnTo>
                    <a:pt x="794" y="891"/>
                  </a:lnTo>
                  <a:lnTo>
                    <a:pt x="776" y="926"/>
                  </a:lnTo>
                  <a:lnTo>
                    <a:pt x="732" y="988"/>
                  </a:lnTo>
                  <a:lnTo>
                    <a:pt x="671" y="1032"/>
                  </a:lnTo>
                  <a:lnTo>
                    <a:pt x="626" y="1067"/>
                  </a:lnTo>
                  <a:lnTo>
                    <a:pt x="626" y="1067"/>
                  </a:lnTo>
                  <a:lnTo>
                    <a:pt x="573" y="1085"/>
                  </a:lnTo>
                  <a:lnTo>
                    <a:pt x="512" y="1094"/>
                  </a:lnTo>
                  <a:lnTo>
                    <a:pt x="512" y="1094"/>
                  </a:lnTo>
                  <a:lnTo>
                    <a:pt x="503" y="1094"/>
                  </a:lnTo>
                  <a:lnTo>
                    <a:pt x="503" y="1094"/>
                  </a:lnTo>
                  <a:lnTo>
                    <a:pt x="450" y="1085"/>
                  </a:lnTo>
                  <a:lnTo>
                    <a:pt x="397" y="1067"/>
                  </a:lnTo>
                  <a:lnTo>
                    <a:pt x="397" y="1067"/>
                  </a:lnTo>
                  <a:lnTo>
                    <a:pt x="344" y="1032"/>
                  </a:lnTo>
                  <a:lnTo>
                    <a:pt x="291" y="988"/>
                  </a:lnTo>
                  <a:lnTo>
                    <a:pt x="238" y="926"/>
                  </a:lnTo>
                  <a:lnTo>
                    <a:pt x="229" y="891"/>
                  </a:lnTo>
                  <a:lnTo>
                    <a:pt x="212" y="846"/>
                  </a:lnTo>
                  <a:lnTo>
                    <a:pt x="212" y="846"/>
                  </a:lnTo>
                  <a:lnTo>
                    <a:pt x="203" y="811"/>
                  </a:lnTo>
                  <a:lnTo>
                    <a:pt x="185" y="785"/>
                  </a:lnTo>
                  <a:lnTo>
                    <a:pt x="159" y="776"/>
                  </a:lnTo>
                  <a:lnTo>
                    <a:pt x="141" y="767"/>
                  </a:lnTo>
                  <a:lnTo>
                    <a:pt x="141" y="767"/>
                  </a:lnTo>
                  <a:lnTo>
                    <a:pt x="124" y="758"/>
                  </a:lnTo>
                  <a:lnTo>
                    <a:pt x="115" y="749"/>
                  </a:lnTo>
                  <a:lnTo>
                    <a:pt x="106" y="723"/>
                  </a:lnTo>
                  <a:lnTo>
                    <a:pt x="97" y="670"/>
                  </a:lnTo>
                  <a:lnTo>
                    <a:pt x="97" y="670"/>
                  </a:lnTo>
                  <a:lnTo>
                    <a:pt x="97" y="635"/>
                  </a:lnTo>
                  <a:lnTo>
                    <a:pt x="97" y="608"/>
                  </a:lnTo>
                  <a:lnTo>
                    <a:pt x="115" y="58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 sz="1323" dirty="0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xmlns="" id="{2ADA1F3E-21E9-474C-8C1B-C156B96C7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9675" y="4348163"/>
              <a:ext cx="714375" cy="304800"/>
            </a:xfrm>
            <a:custGeom>
              <a:avLst/>
              <a:gdLst>
                <a:gd name="T0" fmla="*/ 1923 w 1986"/>
                <a:gd name="T1" fmla="*/ 352 h 848"/>
                <a:gd name="T2" fmla="*/ 1782 w 1986"/>
                <a:gd name="T3" fmla="*/ 211 h 848"/>
                <a:gd name="T4" fmla="*/ 1358 w 1986"/>
                <a:gd name="T5" fmla="*/ 9 h 848"/>
                <a:gd name="T6" fmla="*/ 1358 w 1986"/>
                <a:gd name="T7" fmla="*/ 9 h 848"/>
                <a:gd name="T8" fmla="*/ 1358 w 1986"/>
                <a:gd name="T9" fmla="*/ 9 h 848"/>
                <a:gd name="T10" fmla="*/ 1314 w 1986"/>
                <a:gd name="T11" fmla="*/ 0 h 848"/>
                <a:gd name="T12" fmla="*/ 1270 w 1986"/>
                <a:gd name="T13" fmla="*/ 27 h 848"/>
                <a:gd name="T14" fmla="*/ 997 w 1986"/>
                <a:gd name="T15" fmla="*/ 476 h 848"/>
                <a:gd name="T16" fmla="*/ 741 w 1986"/>
                <a:gd name="T17" fmla="*/ 61 h 848"/>
                <a:gd name="T18" fmla="*/ 679 w 1986"/>
                <a:gd name="T19" fmla="*/ 0 h 848"/>
                <a:gd name="T20" fmla="*/ 635 w 1986"/>
                <a:gd name="T21" fmla="*/ 9 h 848"/>
                <a:gd name="T22" fmla="*/ 635 w 1986"/>
                <a:gd name="T23" fmla="*/ 9 h 848"/>
                <a:gd name="T24" fmla="*/ 626 w 1986"/>
                <a:gd name="T25" fmla="*/ 9 h 848"/>
                <a:gd name="T26" fmla="*/ 203 w 1986"/>
                <a:gd name="T27" fmla="*/ 211 h 848"/>
                <a:gd name="T28" fmla="*/ 88 w 1986"/>
                <a:gd name="T29" fmla="*/ 308 h 848"/>
                <a:gd name="T30" fmla="*/ 53 w 1986"/>
                <a:gd name="T31" fmla="*/ 388 h 848"/>
                <a:gd name="T32" fmla="*/ 0 w 1986"/>
                <a:gd name="T33" fmla="*/ 776 h 848"/>
                <a:gd name="T34" fmla="*/ 9 w 1986"/>
                <a:gd name="T35" fmla="*/ 820 h 848"/>
                <a:gd name="T36" fmla="*/ 35 w 1986"/>
                <a:gd name="T37" fmla="*/ 838 h 848"/>
                <a:gd name="T38" fmla="*/ 79 w 1986"/>
                <a:gd name="T39" fmla="*/ 838 h 848"/>
                <a:gd name="T40" fmla="*/ 123 w 1986"/>
                <a:gd name="T41" fmla="*/ 679 h 848"/>
                <a:gd name="T42" fmla="*/ 159 w 1986"/>
                <a:gd name="T43" fmla="*/ 388 h 848"/>
                <a:gd name="T44" fmla="*/ 211 w 1986"/>
                <a:gd name="T45" fmla="*/ 317 h 848"/>
                <a:gd name="T46" fmla="*/ 564 w 1986"/>
                <a:gd name="T47" fmla="*/ 141 h 848"/>
                <a:gd name="T48" fmla="*/ 520 w 1986"/>
                <a:gd name="T49" fmla="*/ 511 h 848"/>
                <a:gd name="T50" fmla="*/ 556 w 1986"/>
                <a:gd name="T51" fmla="*/ 538 h 848"/>
                <a:gd name="T52" fmla="*/ 847 w 1986"/>
                <a:gd name="T53" fmla="*/ 423 h 848"/>
                <a:gd name="T54" fmla="*/ 953 w 1986"/>
                <a:gd name="T55" fmla="*/ 608 h 848"/>
                <a:gd name="T56" fmla="*/ 997 w 1986"/>
                <a:gd name="T57" fmla="*/ 626 h 848"/>
                <a:gd name="T58" fmla="*/ 1041 w 1986"/>
                <a:gd name="T59" fmla="*/ 608 h 848"/>
                <a:gd name="T60" fmla="*/ 1420 w 1986"/>
                <a:gd name="T61" fmla="*/ 538 h 848"/>
                <a:gd name="T62" fmla="*/ 1456 w 1986"/>
                <a:gd name="T63" fmla="*/ 529 h 848"/>
                <a:gd name="T64" fmla="*/ 1464 w 1986"/>
                <a:gd name="T65" fmla="*/ 494 h 848"/>
                <a:gd name="T66" fmla="*/ 1738 w 1986"/>
                <a:gd name="T67" fmla="*/ 299 h 848"/>
                <a:gd name="T68" fmla="*/ 1808 w 1986"/>
                <a:gd name="T69" fmla="*/ 343 h 848"/>
                <a:gd name="T70" fmla="*/ 1835 w 1986"/>
                <a:gd name="T71" fmla="*/ 388 h 848"/>
                <a:gd name="T72" fmla="*/ 1888 w 1986"/>
                <a:gd name="T73" fmla="*/ 811 h 848"/>
                <a:gd name="T74" fmla="*/ 1914 w 1986"/>
                <a:gd name="T75" fmla="*/ 838 h 848"/>
                <a:gd name="T76" fmla="*/ 1950 w 1986"/>
                <a:gd name="T77" fmla="*/ 838 h 848"/>
                <a:gd name="T78" fmla="*/ 1985 w 1986"/>
                <a:gd name="T79" fmla="*/ 802 h 848"/>
                <a:gd name="T80" fmla="*/ 1958 w 1986"/>
                <a:gd name="T81" fmla="*/ 661 h 848"/>
                <a:gd name="T82" fmla="*/ 600 w 1986"/>
                <a:gd name="T83" fmla="*/ 449 h 848"/>
                <a:gd name="T84" fmla="*/ 653 w 1986"/>
                <a:gd name="T85" fmla="*/ 105 h 848"/>
                <a:gd name="T86" fmla="*/ 811 w 1986"/>
                <a:gd name="T87" fmla="*/ 361 h 848"/>
                <a:gd name="T88" fmla="*/ 1173 w 1986"/>
                <a:gd name="T89" fmla="*/ 361 h 848"/>
                <a:gd name="T90" fmla="*/ 1332 w 1986"/>
                <a:gd name="T91" fmla="*/ 105 h 848"/>
                <a:gd name="T92" fmla="*/ 1173 w 1986"/>
                <a:gd name="T93" fmla="*/ 3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86" h="848">
                  <a:moveTo>
                    <a:pt x="1932" y="388"/>
                  </a:moveTo>
                  <a:lnTo>
                    <a:pt x="1932" y="388"/>
                  </a:lnTo>
                  <a:lnTo>
                    <a:pt x="1923" y="352"/>
                  </a:lnTo>
                  <a:lnTo>
                    <a:pt x="1906" y="308"/>
                  </a:lnTo>
                  <a:lnTo>
                    <a:pt x="1861" y="255"/>
                  </a:lnTo>
                  <a:lnTo>
                    <a:pt x="1782" y="211"/>
                  </a:lnTo>
                  <a:lnTo>
                    <a:pt x="1782" y="211"/>
                  </a:lnTo>
                  <a:lnTo>
                    <a:pt x="1526" y="88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14" y="0"/>
                  </a:lnTo>
                  <a:lnTo>
                    <a:pt x="1314" y="0"/>
                  </a:lnTo>
                  <a:lnTo>
                    <a:pt x="1306" y="0"/>
                  </a:lnTo>
                  <a:lnTo>
                    <a:pt x="1288" y="9"/>
                  </a:lnTo>
                  <a:lnTo>
                    <a:pt x="1270" y="27"/>
                  </a:lnTo>
                  <a:lnTo>
                    <a:pt x="1244" y="61"/>
                  </a:lnTo>
                  <a:lnTo>
                    <a:pt x="1156" y="202"/>
                  </a:lnTo>
                  <a:lnTo>
                    <a:pt x="997" y="476"/>
                  </a:lnTo>
                  <a:lnTo>
                    <a:pt x="997" y="476"/>
                  </a:lnTo>
                  <a:lnTo>
                    <a:pt x="838" y="202"/>
                  </a:lnTo>
                  <a:lnTo>
                    <a:pt x="741" y="61"/>
                  </a:lnTo>
                  <a:lnTo>
                    <a:pt x="714" y="27"/>
                  </a:lnTo>
                  <a:lnTo>
                    <a:pt x="697" y="9"/>
                  </a:lnTo>
                  <a:lnTo>
                    <a:pt x="679" y="0"/>
                  </a:lnTo>
                  <a:lnTo>
                    <a:pt x="670" y="0"/>
                  </a:lnTo>
                  <a:lnTo>
                    <a:pt x="670" y="0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459" y="88"/>
                  </a:lnTo>
                  <a:lnTo>
                    <a:pt x="203" y="211"/>
                  </a:lnTo>
                  <a:lnTo>
                    <a:pt x="203" y="211"/>
                  </a:lnTo>
                  <a:lnTo>
                    <a:pt x="132" y="255"/>
                  </a:lnTo>
                  <a:lnTo>
                    <a:pt x="88" y="308"/>
                  </a:lnTo>
                  <a:lnTo>
                    <a:pt x="61" y="352"/>
                  </a:lnTo>
                  <a:lnTo>
                    <a:pt x="53" y="388"/>
                  </a:lnTo>
                  <a:lnTo>
                    <a:pt x="53" y="388"/>
                  </a:lnTo>
                  <a:lnTo>
                    <a:pt x="44" y="538"/>
                  </a:lnTo>
                  <a:lnTo>
                    <a:pt x="26" y="661"/>
                  </a:lnTo>
                  <a:lnTo>
                    <a:pt x="0" y="776"/>
                  </a:lnTo>
                  <a:lnTo>
                    <a:pt x="0" y="776"/>
                  </a:lnTo>
                  <a:lnTo>
                    <a:pt x="0" y="802"/>
                  </a:lnTo>
                  <a:lnTo>
                    <a:pt x="9" y="820"/>
                  </a:lnTo>
                  <a:lnTo>
                    <a:pt x="17" y="829"/>
                  </a:lnTo>
                  <a:lnTo>
                    <a:pt x="35" y="838"/>
                  </a:lnTo>
                  <a:lnTo>
                    <a:pt x="35" y="838"/>
                  </a:lnTo>
                  <a:lnTo>
                    <a:pt x="53" y="847"/>
                  </a:lnTo>
                  <a:lnTo>
                    <a:pt x="53" y="847"/>
                  </a:lnTo>
                  <a:lnTo>
                    <a:pt x="79" y="838"/>
                  </a:lnTo>
                  <a:lnTo>
                    <a:pt x="97" y="811"/>
                  </a:lnTo>
                  <a:lnTo>
                    <a:pt x="97" y="811"/>
                  </a:lnTo>
                  <a:lnTo>
                    <a:pt x="123" y="679"/>
                  </a:lnTo>
                  <a:lnTo>
                    <a:pt x="150" y="555"/>
                  </a:lnTo>
                  <a:lnTo>
                    <a:pt x="159" y="388"/>
                  </a:lnTo>
                  <a:lnTo>
                    <a:pt x="159" y="388"/>
                  </a:lnTo>
                  <a:lnTo>
                    <a:pt x="159" y="370"/>
                  </a:lnTo>
                  <a:lnTo>
                    <a:pt x="176" y="343"/>
                  </a:lnTo>
                  <a:lnTo>
                    <a:pt x="211" y="317"/>
                  </a:lnTo>
                  <a:lnTo>
                    <a:pt x="247" y="299"/>
                  </a:lnTo>
                  <a:lnTo>
                    <a:pt x="247" y="299"/>
                  </a:lnTo>
                  <a:lnTo>
                    <a:pt x="564" y="141"/>
                  </a:lnTo>
                  <a:lnTo>
                    <a:pt x="520" y="494"/>
                  </a:lnTo>
                  <a:lnTo>
                    <a:pt x="520" y="494"/>
                  </a:lnTo>
                  <a:lnTo>
                    <a:pt x="520" y="511"/>
                  </a:lnTo>
                  <a:lnTo>
                    <a:pt x="529" y="529"/>
                  </a:lnTo>
                  <a:lnTo>
                    <a:pt x="529" y="529"/>
                  </a:lnTo>
                  <a:lnTo>
                    <a:pt x="556" y="538"/>
                  </a:lnTo>
                  <a:lnTo>
                    <a:pt x="556" y="538"/>
                  </a:lnTo>
                  <a:lnTo>
                    <a:pt x="564" y="538"/>
                  </a:lnTo>
                  <a:lnTo>
                    <a:pt x="847" y="423"/>
                  </a:lnTo>
                  <a:lnTo>
                    <a:pt x="847" y="423"/>
                  </a:lnTo>
                  <a:lnTo>
                    <a:pt x="953" y="608"/>
                  </a:lnTo>
                  <a:lnTo>
                    <a:pt x="953" y="608"/>
                  </a:lnTo>
                  <a:lnTo>
                    <a:pt x="970" y="626"/>
                  </a:lnTo>
                  <a:lnTo>
                    <a:pt x="997" y="626"/>
                  </a:lnTo>
                  <a:lnTo>
                    <a:pt x="997" y="626"/>
                  </a:lnTo>
                  <a:lnTo>
                    <a:pt x="1014" y="626"/>
                  </a:lnTo>
                  <a:lnTo>
                    <a:pt x="1041" y="608"/>
                  </a:lnTo>
                  <a:lnTo>
                    <a:pt x="1041" y="608"/>
                  </a:lnTo>
                  <a:lnTo>
                    <a:pt x="1138" y="423"/>
                  </a:lnTo>
                  <a:lnTo>
                    <a:pt x="1420" y="538"/>
                  </a:lnTo>
                  <a:lnTo>
                    <a:pt x="1420" y="538"/>
                  </a:lnTo>
                  <a:lnTo>
                    <a:pt x="1429" y="538"/>
                  </a:lnTo>
                  <a:lnTo>
                    <a:pt x="1429" y="538"/>
                  </a:lnTo>
                  <a:lnTo>
                    <a:pt x="1456" y="529"/>
                  </a:lnTo>
                  <a:lnTo>
                    <a:pt x="1456" y="529"/>
                  </a:lnTo>
                  <a:lnTo>
                    <a:pt x="1464" y="511"/>
                  </a:lnTo>
                  <a:lnTo>
                    <a:pt x="1464" y="494"/>
                  </a:lnTo>
                  <a:lnTo>
                    <a:pt x="1420" y="141"/>
                  </a:lnTo>
                  <a:lnTo>
                    <a:pt x="1420" y="141"/>
                  </a:lnTo>
                  <a:lnTo>
                    <a:pt x="1738" y="299"/>
                  </a:lnTo>
                  <a:lnTo>
                    <a:pt x="1738" y="299"/>
                  </a:lnTo>
                  <a:lnTo>
                    <a:pt x="1773" y="317"/>
                  </a:lnTo>
                  <a:lnTo>
                    <a:pt x="1808" y="343"/>
                  </a:lnTo>
                  <a:lnTo>
                    <a:pt x="1826" y="370"/>
                  </a:lnTo>
                  <a:lnTo>
                    <a:pt x="1835" y="388"/>
                  </a:lnTo>
                  <a:lnTo>
                    <a:pt x="1835" y="388"/>
                  </a:lnTo>
                  <a:lnTo>
                    <a:pt x="1844" y="555"/>
                  </a:lnTo>
                  <a:lnTo>
                    <a:pt x="1861" y="679"/>
                  </a:lnTo>
                  <a:lnTo>
                    <a:pt x="1888" y="811"/>
                  </a:lnTo>
                  <a:lnTo>
                    <a:pt x="1888" y="811"/>
                  </a:lnTo>
                  <a:lnTo>
                    <a:pt x="1897" y="829"/>
                  </a:lnTo>
                  <a:lnTo>
                    <a:pt x="1914" y="838"/>
                  </a:lnTo>
                  <a:lnTo>
                    <a:pt x="1932" y="847"/>
                  </a:lnTo>
                  <a:lnTo>
                    <a:pt x="1950" y="838"/>
                  </a:lnTo>
                  <a:lnTo>
                    <a:pt x="1950" y="838"/>
                  </a:lnTo>
                  <a:lnTo>
                    <a:pt x="1967" y="829"/>
                  </a:lnTo>
                  <a:lnTo>
                    <a:pt x="1985" y="820"/>
                  </a:lnTo>
                  <a:lnTo>
                    <a:pt x="1985" y="802"/>
                  </a:lnTo>
                  <a:lnTo>
                    <a:pt x="1985" y="776"/>
                  </a:lnTo>
                  <a:lnTo>
                    <a:pt x="1985" y="776"/>
                  </a:lnTo>
                  <a:lnTo>
                    <a:pt x="1958" y="661"/>
                  </a:lnTo>
                  <a:lnTo>
                    <a:pt x="1941" y="538"/>
                  </a:lnTo>
                  <a:lnTo>
                    <a:pt x="1932" y="388"/>
                  </a:lnTo>
                  <a:close/>
                  <a:moveTo>
                    <a:pt x="600" y="449"/>
                  </a:moveTo>
                  <a:lnTo>
                    <a:pt x="644" y="105"/>
                  </a:lnTo>
                  <a:lnTo>
                    <a:pt x="644" y="105"/>
                  </a:lnTo>
                  <a:lnTo>
                    <a:pt x="653" y="105"/>
                  </a:lnTo>
                  <a:lnTo>
                    <a:pt x="653" y="105"/>
                  </a:lnTo>
                  <a:lnTo>
                    <a:pt x="714" y="202"/>
                  </a:lnTo>
                  <a:lnTo>
                    <a:pt x="811" y="361"/>
                  </a:lnTo>
                  <a:lnTo>
                    <a:pt x="600" y="449"/>
                  </a:lnTo>
                  <a:close/>
                  <a:moveTo>
                    <a:pt x="1173" y="361"/>
                  </a:moveTo>
                  <a:lnTo>
                    <a:pt x="1173" y="361"/>
                  </a:lnTo>
                  <a:lnTo>
                    <a:pt x="1270" y="202"/>
                  </a:lnTo>
                  <a:lnTo>
                    <a:pt x="1332" y="105"/>
                  </a:lnTo>
                  <a:lnTo>
                    <a:pt x="1332" y="105"/>
                  </a:lnTo>
                  <a:lnTo>
                    <a:pt x="1341" y="105"/>
                  </a:lnTo>
                  <a:lnTo>
                    <a:pt x="1385" y="449"/>
                  </a:lnTo>
                  <a:lnTo>
                    <a:pt x="1173" y="3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 sz="1323" dirty="0"/>
            </a:p>
          </p:txBody>
        </p:sp>
      </p:grpSp>
      <p:pic>
        <p:nvPicPr>
          <p:cNvPr id="16386" name="Picture 2" descr="http://diefliesenmeister.de/fileadmin/templates/img/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56" y="1641389"/>
            <a:ext cx="2771775" cy="476250"/>
          </a:xfrm>
          <a:prstGeom prst="rect">
            <a:avLst/>
          </a:prstGeom>
          <a:noFill/>
        </p:spPr>
      </p:pic>
      <p:sp>
        <p:nvSpPr>
          <p:cNvPr id="16388" name="AutoShape 4" descr="Logo VOLKSWOHL BUND Versicherung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390" name="AutoShape 6" descr="Logo VOLKSWOHL BUND Versicherung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392" name="AutoShape 8" descr="Logo VOLKSWOHL BUND Versicherung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cxnSp>
        <p:nvCxnSpPr>
          <p:cNvPr id="33" name="Gerade Verbindung mit Pfeil 32"/>
          <p:cNvCxnSpPr/>
          <p:nvPr/>
        </p:nvCxnSpPr>
        <p:spPr>
          <a:xfrm>
            <a:off x="3074786" y="3373690"/>
            <a:ext cx="714619" cy="77818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/>
          <p:cNvSpPr txBox="1"/>
          <p:nvPr/>
        </p:nvSpPr>
        <p:spPr>
          <a:xfrm>
            <a:off x="3432425" y="3513586"/>
            <a:ext cx="1383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tx2"/>
                </a:solidFill>
              </a:rPr>
              <a:t>Zuschuss</a:t>
            </a:r>
            <a:endParaRPr lang="de-DE" sz="2000" b="1" dirty="0">
              <a:solidFill>
                <a:schemeClr val="tx2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3865521" y="3912973"/>
            <a:ext cx="1192512" cy="934914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rgbClr val="1D2D4B"/>
                </a:solidFill>
              </a:rPr>
              <a:t>Spendit</a:t>
            </a:r>
            <a:r>
              <a:rPr lang="de-DE" sz="2000" b="1" dirty="0" smtClean="0">
                <a:solidFill>
                  <a:srgbClr val="1D2D4B"/>
                </a:solidFill>
              </a:rPr>
              <a:t>- </a:t>
            </a:r>
            <a:r>
              <a:rPr lang="de-DE" sz="2000" b="1" dirty="0" err="1" smtClean="0">
                <a:solidFill>
                  <a:srgbClr val="1D2D4B"/>
                </a:solidFill>
              </a:rPr>
              <a:t>card</a:t>
            </a:r>
            <a:endParaRPr lang="de-DE" sz="2000" b="1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598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SPENDITCARD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5189838" y="2281237"/>
            <a:ext cx="6522738" cy="3811588"/>
          </a:xfrm>
        </p:spPr>
        <p:txBody>
          <a:bodyPr/>
          <a:lstStyle/>
          <a:p>
            <a:r>
              <a:rPr lang="de-DE" b="1" dirty="0" smtClean="0"/>
              <a:t>Maximale Auswahl in Ihrer Wunschregion</a:t>
            </a:r>
            <a:r>
              <a:rPr lang="de-DE" dirty="0" smtClean="0"/>
              <a:t>: </a:t>
            </a:r>
          </a:p>
          <a:p>
            <a:r>
              <a:rPr lang="de-DE" dirty="0" smtClean="0"/>
              <a:t>Aktuell stehen Ihnen 11.000+ Akzeptanzpartner &amp; 50.000+ Akzeptanzstellen zur Verfügung. </a:t>
            </a:r>
          </a:p>
          <a:p>
            <a:r>
              <a:rPr lang="de-DE" dirty="0" smtClean="0"/>
              <a:t>Perspektivisch werden wir den Großteil aller Visa Akzeptanzstellen in einer Region anzubieten</a:t>
            </a:r>
            <a:endParaRPr lang="de-DE" dirty="0"/>
          </a:p>
        </p:txBody>
      </p:sp>
      <p:pic>
        <p:nvPicPr>
          <p:cNvPr id="163842" name="Picture 2" descr="mitarbeiter-benefits-arrang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466" y="1750539"/>
            <a:ext cx="4434863" cy="4736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BETRIEBSRENTE </a:t>
            </a:r>
            <a:br>
              <a:rPr lang="de-DE" dirty="0" smtClean="0">
                <a:solidFill>
                  <a:schemeClr val="tx2"/>
                </a:solidFill>
              </a:rPr>
            </a:br>
            <a:r>
              <a:rPr lang="de-DE" dirty="0" smtClean="0">
                <a:solidFill>
                  <a:schemeClr val="tx2"/>
                </a:solidFill>
              </a:rPr>
              <a:t>Mindestens 100 EURO ENTGELTUMWANDLUNG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xmlns="" id="{2634FA7D-6AD8-4A77-A521-7553F8A5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5247" y="1712497"/>
            <a:ext cx="2812666" cy="4136367"/>
          </a:xfrm>
          <a:prstGeom prst="rect">
            <a:avLst/>
          </a:prstGeom>
          <a:solidFill>
            <a:schemeClr val="tx2"/>
          </a:solidFill>
          <a:ln w="6350">
            <a:noFill/>
            <a:miter lim="800000"/>
            <a:headEnd/>
            <a:tailEnd/>
          </a:ln>
        </p:spPr>
        <p:txBody>
          <a:bodyPr lIns="608559" tIns="79377" rIns="79377" bIns="79377" anchor="ctr"/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1" lang="de-DE" sz="2000" b="1" dirty="0">
                <a:solidFill>
                  <a:schemeClr val="bg1"/>
                </a:solidFill>
                <a:latin typeface="+mj-lt"/>
              </a:rPr>
              <a:t>Ihre</a:t>
            </a:r>
            <a:r>
              <a:rPr kumimoji="1" lang="en-GB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kumimoji="1" lang="de-DE" sz="2000" b="1" dirty="0">
                <a:solidFill>
                  <a:schemeClr val="bg1"/>
                </a:solidFill>
                <a:latin typeface="+mj-lt"/>
              </a:rPr>
              <a:t>Vorteile</a:t>
            </a:r>
          </a:p>
        </p:txBody>
      </p:sp>
      <p:sp>
        <p:nvSpPr>
          <p:cNvPr id="27" name="AutoShape 4">
            <a:extLst>
              <a:ext uri="{FF2B5EF4-FFF2-40B4-BE49-F238E27FC236}">
                <a16:creationId xmlns:a16="http://schemas.microsoft.com/office/drawing/2014/main" xmlns="" id="{4A0264FE-7137-4D6F-B9FC-FA5E99575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4337971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 smtClean="0">
                <a:solidFill>
                  <a:srgbClr val="1D2D4B"/>
                </a:solidFill>
              </a:rPr>
              <a:t>Lebenslange Rente oder Kapitalabfindung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8" name="AutoShape 4">
            <a:extLst>
              <a:ext uri="{FF2B5EF4-FFF2-40B4-BE49-F238E27FC236}">
                <a16:creationId xmlns:a16="http://schemas.microsoft.com/office/drawing/2014/main" xmlns="" id="{5915B46B-D247-4A7A-83A2-48AD25EEF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3814524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 smtClean="0">
                <a:solidFill>
                  <a:srgbClr val="1D2D4B"/>
                </a:solidFill>
              </a:rPr>
              <a:t>15 % Arbeitgeberzuschuss auf Entgeltumwandlung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9" name="AutoShape 4">
            <a:extLst>
              <a:ext uri="{FF2B5EF4-FFF2-40B4-BE49-F238E27FC236}">
                <a16:creationId xmlns:a16="http://schemas.microsoft.com/office/drawing/2014/main" xmlns="" id="{FADC01FD-3F00-4F81-BEE6-6F260729B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3291077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 smtClean="0">
                <a:solidFill>
                  <a:srgbClr val="1D2D4B"/>
                </a:solidFill>
              </a:rPr>
              <a:t>50,00 € Arbeitgeberzuschuss auf </a:t>
            </a:r>
            <a:r>
              <a:rPr lang="de-DE" dirty="0" err="1" smtClean="0">
                <a:solidFill>
                  <a:srgbClr val="1D2D4B"/>
                </a:solidFill>
              </a:rPr>
              <a:t>Spendit</a:t>
            </a:r>
            <a:r>
              <a:rPr lang="de-DE" dirty="0" smtClean="0">
                <a:solidFill>
                  <a:srgbClr val="1D2D4B"/>
                </a:solidFill>
              </a:rPr>
              <a:t>-Card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30" name="AutoShape 4">
            <a:extLst>
              <a:ext uri="{FF2B5EF4-FFF2-40B4-BE49-F238E27FC236}">
                <a16:creationId xmlns:a16="http://schemas.microsoft.com/office/drawing/2014/main" xmlns="" id="{99AE6AB9-0439-42DF-BD18-C7207E7B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2767630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 smtClean="0">
                <a:solidFill>
                  <a:srgbClr val="1D2D4B"/>
                </a:solidFill>
              </a:rPr>
              <a:t>30,68 € Arbeitgeberzuschuss </a:t>
            </a:r>
            <a:r>
              <a:rPr lang="de-DE" dirty="0">
                <a:solidFill>
                  <a:srgbClr val="1D2D4B"/>
                </a:solidFill>
              </a:rPr>
              <a:t>auf </a:t>
            </a:r>
            <a:r>
              <a:rPr lang="de-DE" dirty="0" smtClean="0">
                <a:solidFill>
                  <a:srgbClr val="1D2D4B"/>
                </a:solidFill>
              </a:rPr>
              <a:t>Entgeltumwandlung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31" name="AutoShape 4">
            <a:extLst>
              <a:ext uri="{FF2B5EF4-FFF2-40B4-BE49-F238E27FC236}">
                <a16:creationId xmlns:a16="http://schemas.microsoft.com/office/drawing/2014/main" xmlns="" id="{0941D963-11E8-4806-8472-7F2DF5455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2244183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>
                <a:solidFill>
                  <a:srgbClr val="1D2D4B"/>
                </a:solidFill>
              </a:rPr>
              <a:t>Sozialversicherungsersparnis**</a:t>
            </a:r>
          </a:p>
        </p:txBody>
      </p:sp>
      <p:sp>
        <p:nvSpPr>
          <p:cNvPr id="32" name="AutoShape 4">
            <a:extLst>
              <a:ext uri="{FF2B5EF4-FFF2-40B4-BE49-F238E27FC236}">
                <a16:creationId xmlns:a16="http://schemas.microsoft.com/office/drawing/2014/main" xmlns="" id="{9A765CA4-C7F9-4D6D-A8BB-6B341C465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109" y="1720736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>
                <a:solidFill>
                  <a:srgbClr val="1D2D4B"/>
                </a:solidFill>
              </a:rPr>
              <a:t>Steuerersparnis*</a:t>
            </a: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933682" y="5926568"/>
            <a:ext cx="8417444" cy="22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6148" tIns="34397" rIns="66148" bIns="34397">
            <a:spAutoFit/>
          </a:bodyPr>
          <a:lstStyle/>
          <a:p>
            <a:pPr defTabSz="672084">
              <a:spcBef>
                <a:spcPct val="50000"/>
              </a:spcBef>
              <a:defRPr/>
            </a:pP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  Steuerfreiheit der Beiträge bis mtl. 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584 </a:t>
            </a: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 (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2023), </a:t>
            </a: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Besteuerung erst der Rente mit einem dann i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d. R</a:t>
            </a: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deutlich niedrigeren Steuersatz</a:t>
            </a: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1933682" y="6114677"/>
            <a:ext cx="8417444" cy="37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6148" tIns="34397" rIns="66148" bIns="34397">
            <a:spAutoFit/>
          </a:bodyPr>
          <a:lstStyle/>
          <a:p>
            <a:pPr defTabSz="672084">
              <a:spcBef>
                <a:spcPct val="50000"/>
              </a:spcBef>
              <a:defRPr/>
            </a:pP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 SV-Freiheit der Beiträge bis mtl. 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 </a:t>
            </a: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 (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2023), </a:t>
            </a: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spätere Rente ist dann kranken- und </a:t>
            </a:r>
            <a:r>
              <a:rPr lang="de-DE" sz="1000" kern="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pflegeversicherungspflichtig (ausgenommen Freibetrag in der gesetzl. Krankenversicherung)</a:t>
            </a:r>
            <a:endParaRPr lang="de-DE" sz="10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xmlns="" id="{4A0264FE-7137-4D6F-B9FC-FA5E99575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466" y="5380057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>
                <a:solidFill>
                  <a:srgbClr val="1D2D4B"/>
                </a:solidFill>
              </a:rPr>
              <a:t>Lebenslang garantierte Verzinsung</a:t>
            </a: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xmlns="" id="{5915B46B-D247-4A7A-83A2-48AD25EEF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466" y="4856610"/>
            <a:ext cx="6199719" cy="433876"/>
          </a:xfrm>
          <a:prstGeom prst="homePlate">
            <a:avLst>
              <a:gd name="adj" fmla="val 49697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377" tIns="79377" rIns="79377" bIns="79377" numCol="1" rtlCol="0" anchor="ctr" anchorCtr="0" compatLnSpc="1">
            <a:prstTxWarp prst="textNoShape">
              <a:avLst/>
            </a:prstTxWarp>
          </a:bodyPr>
          <a:lstStyle/>
          <a:p>
            <a:pPr marL="0" lvl="1" indent="1271" defTabSz="264273">
              <a:buClr>
                <a:schemeClr val="accent1"/>
              </a:buClr>
              <a:buSzPct val="80000"/>
              <a:tabLst>
                <a:tab pos="6820270" algn="r"/>
              </a:tabLst>
            </a:pPr>
            <a:r>
              <a:rPr lang="de-DE" dirty="0">
                <a:solidFill>
                  <a:srgbClr val="1D2D4B"/>
                </a:solidFill>
              </a:rPr>
              <a:t>Insolvenzfest und </a:t>
            </a:r>
            <a:r>
              <a:rPr lang="de-DE" dirty="0" smtClean="0">
                <a:solidFill>
                  <a:srgbClr val="1D2D4B"/>
                </a:solidFill>
              </a:rPr>
              <a:t>Bürgergeld </a:t>
            </a:r>
            <a:r>
              <a:rPr lang="de-DE" dirty="0">
                <a:solidFill>
                  <a:srgbClr val="1D2D4B"/>
                </a:solidFill>
              </a:rPr>
              <a:t>geschützt</a:t>
            </a:r>
          </a:p>
        </p:txBody>
      </p:sp>
    </p:spTree>
    <p:extLst>
      <p:ext uri="{BB962C8B-B14F-4D97-AF65-F5344CB8AC3E}">
        <p14:creationId xmlns="" xmlns:p14="http://schemas.microsoft.com/office/powerpoint/2010/main" val="9875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BEISPIEL (100 € Entgeltumwandlung):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5334" y="1560249"/>
            <a:ext cx="11345480" cy="4798504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Aktuell: Gehaltsabrechnung ohne </a:t>
            </a:r>
            <a:r>
              <a:rPr lang="de-DE" dirty="0" err="1" smtClean="0"/>
              <a:t>bAV</a:t>
            </a:r>
            <a:r>
              <a:rPr lang="de-DE" dirty="0" smtClean="0"/>
              <a:t>			Neu: Gehaltsabrechnung mit </a:t>
            </a:r>
            <a:r>
              <a:rPr lang="de-DE" dirty="0" err="1" smtClean="0"/>
              <a:t>bAV</a:t>
            </a:r>
            <a:r>
              <a:rPr lang="de-DE" dirty="0" smtClean="0"/>
              <a:t>		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400" y="1921991"/>
            <a:ext cx="50768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2882" y="1879772"/>
            <a:ext cx="50387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bgerundetes Rechteck 8"/>
          <p:cNvSpPr/>
          <p:nvPr/>
        </p:nvSpPr>
        <p:spPr>
          <a:xfrm>
            <a:off x="4699687" y="2014151"/>
            <a:ext cx="897924" cy="3109784"/>
          </a:xfrm>
          <a:prstGeom prst="round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1013254" y="2899719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Und wer guckt hier wirklich hin…?</a:t>
            </a:r>
            <a:endParaRPr lang="de-DE" dirty="0"/>
          </a:p>
        </p:txBody>
      </p:sp>
      <p:pic>
        <p:nvPicPr>
          <p:cNvPr id="1030" name="Picture 6" descr="spectaculaire Manhattan Entre geld smiley Exemption Représailles me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4662" y="5792028"/>
            <a:ext cx="619526" cy="509918"/>
          </a:xfrm>
          <a:prstGeom prst="rect">
            <a:avLst/>
          </a:prstGeom>
          <a:noFill/>
        </p:spPr>
      </p:pic>
      <p:sp>
        <p:nvSpPr>
          <p:cNvPr id="8" name="Abgerundetes Rechteck 7"/>
          <p:cNvSpPr/>
          <p:nvPr/>
        </p:nvSpPr>
        <p:spPr>
          <a:xfrm>
            <a:off x="4687329" y="6277232"/>
            <a:ext cx="897924" cy="362465"/>
          </a:xfrm>
          <a:prstGeom prst="round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3200400" y="5993028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Das was zählt…</a:t>
            </a:r>
            <a:endParaRPr lang="de-DE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2739" y="2743200"/>
            <a:ext cx="658971" cy="61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Abgerundetes Rechteck 13"/>
          <p:cNvSpPr/>
          <p:nvPr/>
        </p:nvSpPr>
        <p:spPr>
          <a:xfrm>
            <a:off x="10412628" y="2010032"/>
            <a:ext cx="897924" cy="3278660"/>
          </a:xfrm>
          <a:prstGeom prst="round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28214" y="2866766"/>
            <a:ext cx="653640" cy="56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hteck 14"/>
          <p:cNvSpPr/>
          <p:nvPr/>
        </p:nvSpPr>
        <p:spPr>
          <a:xfrm>
            <a:off x="6200775" y="1571625"/>
            <a:ext cx="3838575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8" grpId="0" animBg="1"/>
      <p:bldP spid="12" grpId="0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ZUKÜNFTIGE LOHNABRECHNUNG MIT </a:t>
            </a:r>
            <a:r>
              <a:rPr lang="de-DE" cap="none" dirty="0" smtClean="0"/>
              <a:t>b</a:t>
            </a:r>
            <a:r>
              <a:rPr lang="de-DE" dirty="0" smtClean="0"/>
              <a:t>AV </a:t>
            </a:r>
            <a:endParaRPr lang="de-DE" sz="4000" b="1" dirty="0">
              <a:solidFill>
                <a:srgbClr val="FF0000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555" y="1584626"/>
            <a:ext cx="7968193" cy="511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Gerade Verbindung 9"/>
          <p:cNvCxnSpPr/>
          <p:nvPr/>
        </p:nvCxnSpPr>
        <p:spPr>
          <a:xfrm flipV="1">
            <a:off x="5577016" y="5873578"/>
            <a:ext cx="2644346" cy="16476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ch links gekrümmter Pfeil 15"/>
          <p:cNvSpPr/>
          <p:nvPr/>
        </p:nvSpPr>
        <p:spPr>
          <a:xfrm>
            <a:off x="7784757" y="1935891"/>
            <a:ext cx="881449" cy="4464909"/>
          </a:xfrm>
          <a:prstGeom prst="curvedLeftArrow">
            <a:avLst/>
          </a:prstGeom>
          <a:solidFill>
            <a:srgbClr val="5AE739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519350" y="5997146"/>
            <a:ext cx="2496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>
                <a:solidFill>
                  <a:srgbClr val="1D2D4B"/>
                </a:solidFill>
                <a:latin typeface="Segoe Print" pitchFamily="2" charset="0"/>
              </a:rPr>
              <a:t>+50,00 € </a:t>
            </a:r>
            <a:r>
              <a:rPr lang="de-DE" sz="1100" b="1" dirty="0" err="1" smtClean="0">
                <a:solidFill>
                  <a:srgbClr val="1D2D4B"/>
                </a:solidFill>
                <a:latin typeface="Segoe Print" pitchFamily="2" charset="0"/>
              </a:rPr>
              <a:t>AG´Zuschuss</a:t>
            </a:r>
            <a:r>
              <a:rPr lang="de-DE" sz="1100" b="1" dirty="0" smtClean="0">
                <a:solidFill>
                  <a:srgbClr val="1D2D4B"/>
                </a:solidFill>
                <a:latin typeface="Segoe Print" pitchFamily="2" charset="0"/>
              </a:rPr>
              <a:t> auf die </a:t>
            </a:r>
          </a:p>
          <a:p>
            <a:r>
              <a:rPr lang="de-DE" sz="1100" b="1" dirty="0" err="1" smtClean="0">
                <a:solidFill>
                  <a:srgbClr val="1D2D4B"/>
                </a:solidFill>
                <a:latin typeface="Segoe Print" pitchFamily="2" charset="0"/>
              </a:rPr>
              <a:t>Spendit</a:t>
            </a:r>
            <a:r>
              <a:rPr lang="de-DE" sz="1100" b="1" dirty="0" smtClean="0">
                <a:solidFill>
                  <a:srgbClr val="1D2D4B"/>
                </a:solidFill>
                <a:latin typeface="Segoe Print" pitchFamily="2" charset="0"/>
              </a:rPr>
              <a:t>-Card</a:t>
            </a:r>
            <a:endParaRPr lang="de-DE" sz="1100" b="1" dirty="0">
              <a:solidFill>
                <a:srgbClr val="1D2D4B"/>
              </a:solidFill>
              <a:latin typeface="Segoe Print" pitchFamily="2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8406712" y="5861222"/>
            <a:ext cx="249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1D2D4B"/>
                </a:solidFill>
                <a:latin typeface="Segoe Print" pitchFamily="2" charset="0"/>
              </a:rPr>
              <a:t>9,82 € Eigenbeteiligung </a:t>
            </a:r>
          </a:p>
          <a:p>
            <a:r>
              <a:rPr lang="de-DE" sz="1400" b="1" dirty="0" smtClean="0">
                <a:solidFill>
                  <a:srgbClr val="1D2D4B"/>
                </a:solidFill>
                <a:latin typeface="Segoe Print" pitchFamily="2" charset="0"/>
              </a:rPr>
              <a:t>aus Nettolohn</a:t>
            </a:r>
            <a:endParaRPr lang="de-DE" sz="1400" b="1" dirty="0">
              <a:solidFill>
                <a:srgbClr val="1D2D4B"/>
              </a:solidFill>
              <a:latin typeface="Segoe Print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5505450" y="1828800"/>
            <a:ext cx="2085975" cy="361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/>
          <p:cNvSpPr/>
          <p:nvPr/>
        </p:nvSpPr>
        <p:spPr>
          <a:xfrm>
            <a:off x="5534025" y="3305175"/>
            <a:ext cx="2085975" cy="361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/>
          <p:cNvSpPr/>
          <p:nvPr/>
        </p:nvSpPr>
        <p:spPr>
          <a:xfrm>
            <a:off x="5514975" y="3771900"/>
            <a:ext cx="2790825" cy="361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/>
          <p:cNvSpPr/>
          <p:nvPr/>
        </p:nvSpPr>
        <p:spPr>
          <a:xfrm>
            <a:off x="5553075" y="5629275"/>
            <a:ext cx="2609850" cy="361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/>
          <p:cNvSpPr/>
          <p:nvPr/>
        </p:nvSpPr>
        <p:spPr>
          <a:xfrm>
            <a:off x="5543550" y="6353175"/>
            <a:ext cx="2914650" cy="361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81274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BEISPIELBERECHNUNG</a:t>
            </a:r>
            <a:endParaRPr lang="de-DE" dirty="0"/>
          </a:p>
        </p:txBody>
      </p:sp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1523" y="1565433"/>
            <a:ext cx="8362693" cy="507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 rot="20879737">
            <a:off x="8007178" y="3978876"/>
            <a:ext cx="2800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92D050"/>
                </a:solidFill>
              </a:rPr>
              <a:t>Eigenaufwand:</a:t>
            </a:r>
          </a:p>
          <a:p>
            <a:r>
              <a:rPr lang="de-DE" sz="2800" dirty="0" smtClean="0">
                <a:solidFill>
                  <a:srgbClr val="92D050"/>
                </a:solidFill>
              </a:rPr>
              <a:t>monatlich 9,82 €</a:t>
            </a:r>
            <a:endParaRPr lang="de-DE" sz="28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 txBox="1">
            <a:spLocks/>
          </p:cNvSpPr>
          <p:nvPr/>
        </p:nvSpPr>
        <p:spPr>
          <a:xfrm>
            <a:off x="535287" y="4110082"/>
            <a:ext cx="11334749" cy="2879725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Geschäftsstelle Harsefeld | Gerrit </a:t>
            </a: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Kandora</a:t>
            </a: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Stettiner Str. 6| 21698 Harsefeld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Tel. 04164 88 88 07 – 0 | Fax 04164 88 88 07 - 7 | Mobil 0172 9349292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gkandora@afm-harsefeld.de | www.afm-harsefeld.de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1325563"/>
          </a:xfrm>
        </p:spPr>
        <p:txBody>
          <a:bodyPr/>
          <a:lstStyle/>
          <a:p>
            <a:r>
              <a:rPr lang="de-DE" dirty="0" smtClean="0"/>
              <a:t>Wie geht es weiter?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/>
        </p:nvSpPr>
        <p:spPr bwMode="auto">
          <a:xfrm>
            <a:off x="510937" y="1509412"/>
            <a:ext cx="1026446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800" b="1">
                <a:solidFill>
                  <a:srgbClr val="1D2D4B"/>
                </a:solidFill>
                <a:latin typeface="+mj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 b="1">
                <a:solidFill>
                  <a:srgbClr val="1D2D4B"/>
                </a:solidFill>
                <a:latin typeface="+mj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 b="1">
                <a:solidFill>
                  <a:srgbClr val="1D2D4B"/>
                </a:solidFill>
                <a:latin typeface="+mj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 b="1">
                <a:solidFill>
                  <a:srgbClr val="1D2D4B"/>
                </a:solidFill>
                <a:latin typeface="+mj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 b="1">
                <a:solidFill>
                  <a:srgbClr val="1D2D4B"/>
                </a:solidFill>
                <a:latin typeface="+mj-lt"/>
                <a:ea typeface="+mn-ea"/>
                <a:cs typeface="ＭＳ Ｐゴシック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de-DE" b="0" dirty="0"/>
          </a:p>
          <a:p>
            <a:pPr>
              <a:buFont typeface="Wingdings" pitchFamily="2" charset="2"/>
              <a:buChar char="ü"/>
            </a:pPr>
            <a:r>
              <a:rPr lang="de-DE" sz="2000" b="0" dirty="0" smtClean="0"/>
              <a:t>Persönliche Beratungen (</a:t>
            </a:r>
            <a:r>
              <a:rPr lang="de-DE" sz="2000" b="0" dirty="0" smtClean="0">
                <a:hlinkClick r:id="rId2"/>
              </a:rPr>
              <a:t>digital</a:t>
            </a:r>
            <a:r>
              <a:rPr lang="de-DE" sz="2000" b="0" dirty="0" smtClean="0"/>
              <a:t> oder persönlich </a:t>
            </a:r>
            <a:r>
              <a:rPr lang="de-DE" sz="2000" b="0" dirty="0" smtClean="0"/>
              <a:t>| </a:t>
            </a:r>
            <a:r>
              <a:rPr lang="de-DE" sz="2000" b="0" dirty="0" err="1" smtClean="0"/>
              <a:t>eMail</a:t>
            </a:r>
            <a:r>
              <a:rPr lang="de-DE" sz="2000" b="0" dirty="0" smtClean="0"/>
              <a:t>-Adresse)</a:t>
            </a:r>
          </a:p>
          <a:p>
            <a:pPr>
              <a:buFont typeface="Wingdings" pitchFamily="2" charset="2"/>
              <a:buChar char="ü"/>
            </a:pPr>
            <a:r>
              <a:rPr lang="de-DE" sz="2000" b="0" dirty="0" smtClean="0"/>
              <a:t>Individuelle Angebote (</a:t>
            </a:r>
            <a:r>
              <a:rPr lang="de-DE" sz="2000" u="sng" dirty="0" smtClean="0"/>
              <a:t>Gehaltsabrechnung </a:t>
            </a:r>
            <a:r>
              <a:rPr lang="de-DE" sz="2000" u="sng" dirty="0" smtClean="0"/>
              <a:t>kopieren</a:t>
            </a:r>
            <a:r>
              <a:rPr lang="de-DE" sz="2000" b="0" dirty="0" smtClean="0"/>
              <a:t>)</a:t>
            </a:r>
            <a:endParaRPr lang="de-DE" sz="2000" b="0" dirty="0" smtClean="0"/>
          </a:p>
          <a:p>
            <a:pPr>
              <a:buFont typeface="Arial" panose="020B0604020202020204" pitchFamily="34" charset="0"/>
              <a:buChar char="•"/>
            </a:pPr>
            <a:endParaRPr lang="de-DE" b="1" dirty="0" smtClean="0"/>
          </a:p>
          <a:p>
            <a:pPr marL="0" indent="0"/>
            <a:endParaRPr lang="de-DE" b="1" dirty="0" smtClean="0"/>
          </a:p>
          <a:p>
            <a:endParaRPr lang="de-DE" dirty="0" smtClean="0"/>
          </a:p>
          <a:p>
            <a:pPr marL="457200" indent="-457200"/>
            <a:r>
              <a:rPr lang="de-DE" sz="2400" u="sng" dirty="0" smtClean="0"/>
              <a:t>Ihr Ansprechpartner:</a:t>
            </a:r>
            <a:endParaRPr lang="de-DE" sz="2400" u="sng" dirty="0" smtClean="0"/>
          </a:p>
        </p:txBody>
      </p:sp>
    </p:spTree>
    <p:extLst>
      <p:ext uri="{BB962C8B-B14F-4D97-AF65-F5344CB8AC3E}">
        <p14:creationId xmlns="" xmlns:p14="http://schemas.microsoft.com/office/powerpoint/2010/main" val="38099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High Level Beratung | Berücksichtigung aller Effekte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66" y="1655658"/>
            <a:ext cx="8750314" cy="48790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88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cap="none" dirty="0"/>
              <a:t>b</a:t>
            </a:r>
            <a:r>
              <a:rPr lang="de-DE" dirty="0" smtClean="0"/>
              <a:t>AV LOHNT SICH</a:t>
            </a:r>
            <a:br>
              <a:rPr lang="de-DE" dirty="0" smtClean="0"/>
            </a:br>
            <a:r>
              <a:rPr lang="de-DE" dirty="0" smtClean="0"/>
              <a:t>VERGLEICH </a:t>
            </a:r>
            <a:r>
              <a:rPr lang="de-DE" cap="none" dirty="0" smtClean="0"/>
              <a:t>b</a:t>
            </a:r>
            <a:r>
              <a:rPr lang="de-DE" dirty="0" smtClean="0"/>
              <a:t>AV VS. PRIVATE </a:t>
            </a:r>
            <a:r>
              <a:rPr lang="de-DE" dirty="0" err="1" smtClean="0"/>
              <a:t>ALTERSVorsorge</a:t>
            </a:r>
            <a:endParaRPr lang="de-DE" sz="3200" b="1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de-DE" dirty="0" smtClean="0"/>
              <a:t>30 </a:t>
            </a:r>
            <a:r>
              <a:rPr lang="de-DE" dirty="0"/>
              <a:t>J.; Bruttoeinkommen 3.000 €; </a:t>
            </a:r>
            <a:r>
              <a:rPr lang="de-DE" dirty="0" err="1"/>
              <a:t>StKl</a:t>
            </a:r>
            <a:r>
              <a:rPr lang="de-DE" dirty="0"/>
              <a:t> I; Kirchensteuerpflicht: ja; GKV-Zusatzbeitrag </a:t>
            </a:r>
            <a:r>
              <a:rPr lang="de-DE" dirty="0" smtClean="0"/>
              <a:t>1,3%; </a:t>
            </a:r>
            <a:r>
              <a:rPr lang="de-DE" dirty="0"/>
              <a:t>Bundesland Hamburg; Gesamtbeitrag 115 </a:t>
            </a:r>
            <a:r>
              <a:rPr lang="de-DE" dirty="0" smtClean="0"/>
              <a:t>€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089" y="1877299"/>
            <a:ext cx="11263492" cy="41222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781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cap="none" dirty="0" smtClean="0"/>
              <a:t>b</a:t>
            </a:r>
            <a:r>
              <a:rPr lang="de-DE" dirty="0" smtClean="0"/>
              <a:t>AV LOHNT SICH</a:t>
            </a:r>
            <a:br>
              <a:rPr lang="de-DE" dirty="0" smtClean="0"/>
            </a:br>
            <a:r>
              <a:rPr lang="de-DE" dirty="0" smtClean="0"/>
              <a:t>VERGLEICH </a:t>
            </a:r>
            <a:r>
              <a:rPr lang="de-DE" cap="none" dirty="0"/>
              <a:t>b</a:t>
            </a:r>
            <a:r>
              <a:rPr lang="de-DE" dirty="0" smtClean="0"/>
              <a:t>AV VS. PRIVATE </a:t>
            </a:r>
            <a:r>
              <a:rPr lang="de-DE" dirty="0" err="1" smtClean="0"/>
              <a:t>ALTERSVorsorge</a:t>
            </a:r>
            <a:endParaRPr lang="de-DE" sz="3200" b="1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de-DE" dirty="0" smtClean="0"/>
              <a:t>30 </a:t>
            </a:r>
            <a:r>
              <a:rPr lang="de-DE" dirty="0"/>
              <a:t>J.; Bruttoeinkommen 3.000 €; </a:t>
            </a:r>
            <a:r>
              <a:rPr lang="de-DE" dirty="0" err="1"/>
              <a:t>StKl</a:t>
            </a:r>
            <a:r>
              <a:rPr lang="de-DE" dirty="0"/>
              <a:t> I; Kirchensteuerpflicht: ja; GKV-Zusatzbeitrag </a:t>
            </a:r>
            <a:r>
              <a:rPr lang="de-DE" dirty="0" smtClean="0"/>
              <a:t>1,3 %; </a:t>
            </a:r>
            <a:r>
              <a:rPr lang="de-DE" dirty="0"/>
              <a:t>Bundesland Hamburg; Gesamtbeitrag 115 </a:t>
            </a:r>
            <a:r>
              <a:rPr lang="de-DE" dirty="0" smtClean="0"/>
              <a:t>€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812" y="1626917"/>
            <a:ext cx="10812228" cy="4104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37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417212" y="1601492"/>
            <a:ext cx="11334751" cy="4903697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Wer sind wir?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Warum macht Ihr Arbeitgeber das für Sie?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Warum zusätzlich fürs Alter vorsorgen?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Wie läuft die neue Förderung?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Wie funktioniert Ihre betriebliche Altersvorsorge?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Berechnungsbeispiele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smtClean="0"/>
              <a:t>Fragen und weiterer Ablauf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533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BEI …. </a:t>
            </a:r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77945918"/>
              </p:ext>
            </p:extLst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AG-Wechsel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Elternzeit/Krankheit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Arbeitslosigkeit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02" y="2155051"/>
            <a:ext cx="749872" cy="7498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663" y="2073983"/>
            <a:ext cx="952634" cy="9526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16" y="2175364"/>
            <a:ext cx="793861" cy="793861"/>
          </a:xfrm>
          <a:prstGeom prst="rect">
            <a:avLst/>
          </a:prstGeom>
        </p:spPr>
      </p:pic>
      <p:cxnSp>
        <p:nvCxnSpPr>
          <p:cNvPr id="16" name="Gerade Verbindung 23"/>
          <p:cNvCxnSpPr/>
          <p:nvPr/>
        </p:nvCxnSpPr>
        <p:spPr>
          <a:xfrm flipV="1">
            <a:off x="6866112" y="2294401"/>
            <a:ext cx="635089" cy="52924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ung 3"/>
          <p:cNvGrpSpPr/>
          <p:nvPr/>
        </p:nvGrpSpPr>
        <p:grpSpPr>
          <a:xfrm>
            <a:off x="2766936" y="2272272"/>
            <a:ext cx="597463" cy="585632"/>
            <a:chOff x="2284413" y="2490788"/>
            <a:chExt cx="481013" cy="471488"/>
          </a:xfrm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19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3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</p:spTree>
    <p:extLst>
      <p:ext uri="{BB962C8B-B14F-4D97-AF65-F5344CB8AC3E}">
        <p14:creationId xmlns="" xmlns:p14="http://schemas.microsoft.com/office/powerpoint/2010/main" val="316039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BEI …. </a:t>
            </a:r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AG-Wechsel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Elternzeit/ Krankheit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Arbeitslosigkeit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82" y="2188792"/>
            <a:ext cx="749872" cy="7498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03" y="2052146"/>
            <a:ext cx="952634" cy="9526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cxnSp>
        <p:nvCxnSpPr>
          <p:cNvPr id="16" name="Gerade Verbindung 23"/>
          <p:cNvCxnSpPr/>
          <p:nvPr/>
        </p:nvCxnSpPr>
        <p:spPr>
          <a:xfrm flipV="1">
            <a:off x="6758593" y="2272272"/>
            <a:ext cx="635089" cy="52924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ung 3"/>
          <p:cNvGrpSpPr/>
          <p:nvPr/>
        </p:nvGrpSpPr>
        <p:grpSpPr>
          <a:xfrm>
            <a:off x="2766936" y="2272272"/>
            <a:ext cx="597463" cy="585632"/>
            <a:chOff x="2284413" y="2490788"/>
            <a:chExt cx="481013" cy="471488"/>
          </a:xfrm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19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3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  <p:sp>
        <p:nvSpPr>
          <p:cNvPr id="25" name="Gleichschenkliges Dreieck 24"/>
          <p:cNvSpPr/>
          <p:nvPr/>
        </p:nvSpPr>
        <p:spPr>
          <a:xfrm flipV="1">
            <a:off x="2053906" y="3391330"/>
            <a:ext cx="2004662" cy="370469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23"/>
          </a:p>
        </p:txBody>
      </p:sp>
      <p:sp>
        <p:nvSpPr>
          <p:cNvPr id="3" name="Rechteck 2"/>
          <p:cNvSpPr/>
          <p:nvPr/>
        </p:nvSpPr>
        <p:spPr>
          <a:xfrm>
            <a:off x="2133599" y="4149094"/>
            <a:ext cx="7895303" cy="1741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5804" lvl="1" indent="-195804">
              <a:lnSpc>
                <a:spcPct val="150000"/>
              </a:lnSpc>
              <a:spcBef>
                <a:spcPts val="54"/>
              </a:spcBef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Mitgabe</a:t>
            </a: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Vertrages an den Versicherten </a:t>
            </a:r>
          </a:p>
          <a:p>
            <a:pPr marL="195804" lvl="1" indent="-195804">
              <a:lnSpc>
                <a:spcPct val="150000"/>
              </a:lnSpc>
              <a:spcBef>
                <a:spcPts val="54"/>
              </a:spcBef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Möglichkeit der Weiterführung </a:t>
            </a:r>
          </a:p>
          <a:p>
            <a:pPr marL="742950" lvl="2" indent="-285750">
              <a:lnSpc>
                <a:spcPct val="150000"/>
              </a:lnSpc>
              <a:spcBef>
                <a:spcPts val="54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 </a:t>
            </a: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mit eigenen Beiträgen oder </a:t>
            </a: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beitragsfrei</a:t>
            </a:r>
          </a:p>
          <a:p>
            <a:pPr marL="742950" lvl="2" indent="-285750">
              <a:lnSpc>
                <a:spcPct val="150000"/>
              </a:lnSpc>
              <a:spcBef>
                <a:spcPts val="54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neuen Arbeitgeber</a:t>
            </a:r>
          </a:p>
        </p:txBody>
      </p:sp>
    </p:spTree>
    <p:extLst>
      <p:ext uri="{BB962C8B-B14F-4D97-AF65-F5344CB8AC3E}">
        <p14:creationId xmlns="" xmlns:p14="http://schemas.microsoft.com/office/powerpoint/2010/main" val="8914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BEI …. </a:t>
            </a:r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AG-Wechsel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Elternzeit/ Krankheit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Arbeitslosigkeit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82" y="2188792"/>
            <a:ext cx="749872" cy="7498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03" y="2052146"/>
            <a:ext cx="952634" cy="9526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cxnSp>
        <p:nvCxnSpPr>
          <p:cNvPr id="16" name="Gerade Verbindung 23"/>
          <p:cNvCxnSpPr/>
          <p:nvPr/>
        </p:nvCxnSpPr>
        <p:spPr>
          <a:xfrm flipV="1">
            <a:off x="6758593" y="2272272"/>
            <a:ext cx="635089" cy="52924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ung 3"/>
          <p:cNvGrpSpPr/>
          <p:nvPr/>
        </p:nvGrpSpPr>
        <p:grpSpPr>
          <a:xfrm>
            <a:off x="2766936" y="2272272"/>
            <a:ext cx="597463" cy="585632"/>
            <a:chOff x="2284413" y="2490788"/>
            <a:chExt cx="481013" cy="471488"/>
          </a:xfrm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19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3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  <p:sp>
        <p:nvSpPr>
          <p:cNvPr id="25" name="Gleichschenkliges Dreieck 24"/>
          <p:cNvSpPr/>
          <p:nvPr/>
        </p:nvSpPr>
        <p:spPr>
          <a:xfrm flipV="1">
            <a:off x="4092256" y="3391330"/>
            <a:ext cx="2004662" cy="370469"/>
          </a:xfrm>
          <a:prstGeom prst="triangle">
            <a:avLst/>
          </a:prstGeom>
          <a:solidFill>
            <a:srgbClr val="5C8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23"/>
          </a:p>
        </p:txBody>
      </p:sp>
      <p:sp>
        <p:nvSpPr>
          <p:cNvPr id="3" name="Rechteck 2"/>
          <p:cNvSpPr/>
          <p:nvPr/>
        </p:nvSpPr>
        <p:spPr>
          <a:xfrm>
            <a:off x="2133600" y="4149094"/>
            <a:ext cx="784368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5804" lvl="1" indent="-195804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Beitragsfreistellung oder </a:t>
            </a:r>
            <a:endParaRPr lang="de-DE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5804" lvl="1" indent="-195804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Weiterführen </a:t>
            </a:r>
            <a:r>
              <a:rPr lang="de-D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privaten Beiträgen durch Arbeitnehmer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15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BEI …. </a:t>
            </a:r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AG-Wechsel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Elternzeit/ Krankheit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Arbeitslosigkeit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82" y="2188792"/>
            <a:ext cx="749872" cy="7498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03" y="2052146"/>
            <a:ext cx="952634" cy="9526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cxnSp>
        <p:nvCxnSpPr>
          <p:cNvPr id="16" name="Gerade Verbindung 23"/>
          <p:cNvCxnSpPr/>
          <p:nvPr/>
        </p:nvCxnSpPr>
        <p:spPr>
          <a:xfrm flipV="1">
            <a:off x="6758593" y="2272272"/>
            <a:ext cx="635089" cy="52924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ung 3"/>
          <p:cNvGrpSpPr/>
          <p:nvPr/>
        </p:nvGrpSpPr>
        <p:grpSpPr>
          <a:xfrm>
            <a:off x="2766936" y="2272272"/>
            <a:ext cx="597463" cy="585632"/>
            <a:chOff x="2284413" y="2490788"/>
            <a:chExt cx="481013" cy="471488"/>
          </a:xfrm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19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3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  <p:sp>
        <p:nvSpPr>
          <p:cNvPr id="25" name="Gleichschenkliges Dreieck 24"/>
          <p:cNvSpPr/>
          <p:nvPr/>
        </p:nvSpPr>
        <p:spPr>
          <a:xfrm flipV="1">
            <a:off x="6111556" y="3391330"/>
            <a:ext cx="2004662" cy="370469"/>
          </a:xfrm>
          <a:prstGeom prst="triangle">
            <a:avLst/>
          </a:prstGeom>
          <a:solidFill>
            <a:srgbClr val="137C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23"/>
          </a:p>
        </p:txBody>
      </p:sp>
      <p:sp>
        <p:nvSpPr>
          <p:cNvPr id="3" name="Rechteck 2"/>
          <p:cNvSpPr/>
          <p:nvPr/>
        </p:nvSpPr>
        <p:spPr>
          <a:xfrm>
            <a:off x="2133600" y="4149094"/>
            <a:ext cx="6096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95804" lvl="1" indent="-195804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Beitragsfreistellung</a:t>
            </a:r>
          </a:p>
          <a:p>
            <a:pPr marL="195804" lvl="1" indent="-195804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■"/>
            </a:pPr>
            <a:r>
              <a:rPr lang="de-D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Bürgergeld-sicher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72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BEI …. </a:t>
            </a:r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AG-Wechsel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Elternzeit/ Krankheit</a:t>
                      </a: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Arbeitslosigkeit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</a:t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82" y="2188792"/>
            <a:ext cx="749872" cy="7498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03" y="2052146"/>
            <a:ext cx="952634" cy="9526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cxnSp>
        <p:nvCxnSpPr>
          <p:cNvPr id="16" name="Gerade Verbindung 23"/>
          <p:cNvCxnSpPr/>
          <p:nvPr/>
        </p:nvCxnSpPr>
        <p:spPr>
          <a:xfrm flipV="1">
            <a:off x="6758593" y="2272272"/>
            <a:ext cx="635089" cy="52924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ung 3"/>
          <p:cNvGrpSpPr/>
          <p:nvPr/>
        </p:nvGrpSpPr>
        <p:grpSpPr>
          <a:xfrm>
            <a:off x="2766936" y="2272272"/>
            <a:ext cx="597463" cy="585632"/>
            <a:chOff x="2284413" y="2490788"/>
            <a:chExt cx="481013" cy="471488"/>
          </a:xfrm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2398713" y="2490788"/>
              <a:ext cx="57150" cy="223838"/>
            </a:xfrm>
            <a:custGeom>
              <a:avLst/>
              <a:gdLst>
                <a:gd name="T0" fmla="*/ 0 w 36"/>
                <a:gd name="T1" fmla="*/ 141 h 141"/>
                <a:gd name="T2" fmla="*/ 0 w 36"/>
                <a:gd name="T3" fmla="*/ 0 h 141"/>
                <a:gd name="T4" fmla="*/ 36 w 36"/>
                <a:gd name="T5" fmla="*/ 0 h 141"/>
                <a:gd name="T6" fmla="*/ 36 w 36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41">
                  <a:moveTo>
                    <a:pt x="0" y="14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1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19" name="Freeform 441"/>
            <p:cNvSpPr>
              <a:spLocks/>
            </p:cNvSpPr>
            <p:nvPr/>
          </p:nvSpPr>
          <p:spPr bwMode="auto">
            <a:xfrm>
              <a:off x="2284413" y="2587626"/>
              <a:ext cx="55563" cy="127000"/>
            </a:xfrm>
            <a:custGeom>
              <a:avLst/>
              <a:gdLst>
                <a:gd name="T0" fmla="*/ 0 w 35"/>
                <a:gd name="T1" fmla="*/ 80 h 80"/>
                <a:gd name="T2" fmla="*/ 0 w 35"/>
                <a:gd name="T3" fmla="*/ 0 h 80"/>
                <a:gd name="T4" fmla="*/ 35 w 35"/>
                <a:gd name="T5" fmla="*/ 0 h 80"/>
                <a:gd name="T6" fmla="*/ 35 w 35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80">
                  <a:moveTo>
                    <a:pt x="0" y="80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80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0" name="Freeform 442"/>
            <p:cNvSpPr>
              <a:spLocks/>
            </p:cNvSpPr>
            <p:nvPr/>
          </p:nvSpPr>
          <p:spPr bwMode="auto">
            <a:xfrm>
              <a:off x="2284413" y="2687638"/>
              <a:ext cx="481013" cy="274638"/>
            </a:xfrm>
            <a:custGeom>
              <a:avLst/>
              <a:gdLst>
                <a:gd name="T0" fmla="*/ 303 w 303"/>
                <a:gd name="T1" fmla="*/ 39 h 173"/>
                <a:gd name="T2" fmla="*/ 303 w 303"/>
                <a:gd name="T3" fmla="*/ 0 h 173"/>
                <a:gd name="T4" fmla="*/ 246 w 303"/>
                <a:gd name="T5" fmla="*/ 39 h 173"/>
                <a:gd name="T6" fmla="*/ 247 w 303"/>
                <a:gd name="T7" fmla="*/ 0 h 173"/>
                <a:gd name="T8" fmla="*/ 190 w 303"/>
                <a:gd name="T9" fmla="*/ 39 h 173"/>
                <a:gd name="T10" fmla="*/ 191 w 303"/>
                <a:gd name="T11" fmla="*/ 0 h 173"/>
                <a:gd name="T12" fmla="*/ 134 w 303"/>
                <a:gd name="T13" fmla="*/ 39 h 173"/>
                <a:gd name="T14" fmla="*/ 0 w 303"/>
                <a:gd name="T15" fmla="*/ 39 h 173"/>
                <a:gd name="T16" fmla="*/ 0 w 303"/>
                <a:gd name="T17" fmla="*/ 173 h 173"/>
                <a:gd name="T18" fmla="*/ 303 w 303"/>
                <a:gd name="T19" fmla="*/ 173 h 173"/>
                <a:gd name="T20" fmla="*/ 303 w 303"/>
                <a:gd name="T21" fmla="*/ 3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3" h="173">
                  <a:moveTo>
                    <a:pt x="303" y="39"/>
                  </a:moveTo>
                  <a:lnTo>
                    <a:pt x="303" y="0"/>
                  </a:lnTo>
                  <a:lnTo>
                    <a:pt x="246" y="39"/>
                  </a:lnTo>
                  <a:lnTo>
                    <a:pt x="247" y="0"/>
                  </a:lnTo>
                  <a:lnTo>
                    <a:pt x="190" y="39"/>
                  </a:lnTo>
                  <a:lnTo>
                    <a:pt x="191" y="0"/>
                  </a:lnTo>
                  <a:lnTo>
                    <a:pt x="134" y="39"/>
                  </a:lnTo>
                  <a:lnTo>
                    <a:pt x="0" y="39"/>
                  </a:lnTo>
                  <a:lnTo>
                    <a:pt x="0" y="173"/>
                  </a:lnTo>
                  <a:lnTo>
                    <a:pt x="303" y="173"/>
                  </a:lnTo>
                  <a:lnTo>
                    <a:pt x="303" y="3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1" name="Line 443"/>
            <p:cNvSpPr>
              <a:spLocks noChangeShapeType="1"/>
            </p:cNvSpPr>
            <p:nvPr/>
          </p:nvSpPr>
          <p:spPr bwMode="auto">
            <a:xfrm>
              <a:off x="2339975" y="286067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2" name="Line 444"/>
            <p:cNvSpPr>
              <a:spLocks noChangeShapeType="1"/>
            </p:cNvSpPr>
            <p:nvPr/>
          </p:nvSpPr>
          <p:spPr bwMode="auto">
            <a:xfrm>
              <a:off x="2339975" y="2892426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  <p:sp>
          <p:nvSpPr>
            <p:cNvPr id="23" name="Line 445"/>
            <p:cNvSpPr>
              <a:spLocks noChangeShapeType="1"/>
            </p:cNvSpPr>
            <p:nvPr/>
          </p:nvSpPr>
          <p:spPr bwMode="auto">
            <a:xfrm>
              <a:off x="2339975" y="2922588"/>
              <a:ext cx="11588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67206" tIns="33603" rIns="67206" bIns="33603" numCol="1" anchor="t" anchorCtr="0" compatLnSpc="1">
              <a:prstTxWarp prst="textNoShape">
                <a:avLst/>
              </a:prstTxWarp>
            </a:bodyPr>
            <a:lstStyle/>
            <a:p>
              <a:endParaRPr lang="de-CH" sz="1323"/>
            </a:p>
          </p:txBody>
        </p:sp>
      </p:grpSp>
      <p:sp>
        <p:nvSpPr>
          <p:cNvPr id="25" name="Gleichschenkliges Dreieck 24"/>
          <p:cNvSpPr/>
          <p:nvPr/>
        </p:nvSpPr>
        <p:spPr>
          <a:xfrm flipV="1">
            <a:off x="8140381" y="3391330"/>
            <a:ext cx="2004662" cy="370469"/>
          </a:xfrm>
          <a:prstGeom prst="triangle">
            <a:avLst/>
          </a:prstGeom>
          <a:solidFill>
            <a:srgbClr val="1D2D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23"/>
          </a:p>
        </p:txBody>
      </p:sp>
      <p:sp>
        <p:nvSpPr>
          <p:cNvPr id="3" name="Rechteck 2"/>
          <p:cNvSpPr/>
          <p:nvPr/>
        </p:nvSpPr>
        <p:spPr>
          <a:xfrm>
            <a:off x="2133600" y="4149094"/>
            <a:ext cx="80841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>
              <a:spcBef>
                <a:spcPts val="600"/>
              </a:spcBef>
              <a:buClr>
                <a:srgbClr val="1D2D4B"/>
              </a:buClr>
              <a:buFont typeface="Wingdings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vor Rentenbeginn: Rückerstattung des Ansparkapitals</a:t>
            </a:r>
          </a:p>
          <a:p>
            <a:pPr marL="228600" lvl="1" indent="-228600">
              <a:spcBef>
                <a:spcPts val="600"/>
              </a:spcBef>
              <a:buClr>
                <a:srgbClr val="1D2D4B"/>
              </a:buClr>
              <a:buFont typeface="Wingdings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ab Rentenbeginn: Rentengarantiezeit</a:t>
            </a:r>
          </a:p>
          <a:p>
            <a:pPr marL="228600" lvl="1" indent="-228600">
              <a:spcBef>
                <a:spcPts val="600"/>
              </a:spcBef>
              <a:buClr>
                <a:srgbClr val="1D2D4B"/>
              </a:buClr>
              <a:buFont typeface="Wingdings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Auszahlung an Ehepartner, kindergeldberechtigte Kinder (inkl. faktisches Stiefkind), eingetragene Lebenspartner</a:t>
            </a:r>
          </a:p>
          <a:p>
            <a:pPr marL="228600" lvl="1" indent="-228600">
              <a:spcBef>
                <a:spcPts val="600"/>
              </a:spcBef>
              <a:buClr>
                <a:srgbClr val="1D2D4B"/>
              </a:buClr>
              <a:buFont typeface="Wingdings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Auszahlung auf Antrag, wenn in häuslicher Gemeinschaft, an </a:t>
            </a:r>
            <a:r>
              <a:rPr lang="de-DE" dirty="0" err="1" smtClean="0">
                <a:solidFill>
                  <a:srgbClr val="1D2D4B"/>
                </a:solidFill>
              </a:rPr>
              <a:t>Lebensge</a:t>
            </a:r>
            <a:r>
              <a:rPr lang="de-DE" dirty="0" smtClean="0">
                <a:solidFill>
                  <a:srgbClr val="1D2D4B"/>
                </a:solidFill>
              </a:rPr>
              <a:t>-fährten</a:t>
            </a:r>
            <a:r>
              <a:rPr lang="de-DE" dirty="0">
                <a:solidFill>
                  <a:srgbClr val="1D2D4B"/>
                </a:solidFill>
              </a:rPr>
              <a:t>, nicht eingetragene Lebenspartner, Sterbegeld in Höhe von max. 8.000 € an Dritte/Erben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77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Erfahrung und Kompetenz seit </a:t>
            </a:r>
            <a:r>
              <a:rPr lang="de-DE" dirty="0" smtClean="0"/>
              <a:t>30 </a:t>
            </a:r>
            <a:r>
              <a:rPr lang="de-DE" dirty="0"/>
              <a:t>Jahren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Einer der größten anbieterunabhängigen Versicherungs- und Finanzmakler Deutschlands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Sitz der Hauptverwaltung in Hamburg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35 Geschäftsstellen und Büros bundesweit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Mehr als 200 Mitarbeiter und Experten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Maßgeschneiderte Finanz- und Versicherungs-strategien für Privatkunden, Unternehmer und Unternehmen sowie deren Belegschaften 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dirty="0"/>
              <a:t>Über 70.000 Kunden die uns vertrauen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UNTERNEHMEN: ZAHLEN UND FAKTEN</a:t>
            </a:r>
            <a:endParaRPr lang="de-DE" dirty="0"/>
          </a:p>
        </p:txBody>
      </p:sp>
      <p:pic>
        <p:nvPicPr>
          <p:cNvPr id="9" name="Grafik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28" t="1701" r="36238" b="-1765"/>
          <a:stretch/>
        </p:blipFill>
        <p:spPr bwMode="auto">
          <a:xfrm>
            <a:off x="479425" y="1818892"/>
            <a:ext cx="3669626" cy="314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CB334D42-F77B-3941-97E5-4F309D4253DC}"/>
              </a:ext>
            </a:extLst>
          </p:cNvPr>
          <p:cNvSpPr txBox="1"/>
          <p:nvPr/>
        </p:nvSpPr>
        <p:spPr>
          <a:xfrm>
            <a:off x="479426" y="4673377"/>
            <a:ext cx="3652410" cy="1924452"/>
          </a:xfrm>
          <a:prstGeom prst="rect">
            <a:avLst/>
          </a:prstGeom>
          <a:solidFill>
            <a:srgbClr val="1D2D4B"/>
          </a:solidFill>
        </p:spPr>
        <p:txBody>
          <a:bodyPr wrap="square" lIns="180000" tIns="180000" rIns="180000" bIns="720000" rtlCol="0" anchor="ctr">
            <a:spAutoFit/>
          </a:bodyPr>
          <a:lstStyle/>
          <a:p>
            <a:r>
              <a:rPr lang="de-DE" sz="2200" spc="100" dirty="0">
                <a:solidFill>
                  <a:schemeClr val="bg1"/>
                </a:solidFill>
              </a:rPr>
              <a:t>Wir sichern Sie</a:t>
            </a:r>
          </a:p>
          <a:p>
            <a:r>
              <a:rPr lang="de-DE" sz="2200" spc="100" dirty="0">
                <a:solidFill>
                  <a:schemeClr val="bg1"/>
                </a:solidFill>
              </a:rPr>
              <a:t>gemeinsam.</a:t>
            </a:r>
          </a:p>
          <a:p>
            <a:r>
              <a:rPr lang="de-DE" sz="2200" spc="100" dirty="0">
                <a:solidFill>
                  <a:schemeClr val="bg1"/>
                </a:solidFill>
              </a:rPr>
              <a:t>Seit </a:t>
            </a:r>
            <a:r>
              <a:rPr lang="de-DE" sz="2200" spc="100" dirty="0" smtClean="0">
                <a:solidFill>
                  <a:schemeClr val="bg1"/>
                </a:solidFill>
              </a:rPr>
              <a:t>28 </a:t>
            </a:r>
            <a:r>
              <a:rPr lang="de-DE" sz="2200" spc="100" dirty="0">
                <a:solidFill>
                  <a:schemeClr val="bg1"/>
                </a:solidFill>
              </a:rPr>
              <a:t>Jahren.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41464" y="5595664"/>
            <a:ext cx="2332653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7202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WARUM?</a:t>
            </a:r>
            <a:endParaRPr lang="de-DE" dirty="0"/>
          </a:p>
        </p:txBody>
      </p:sp>
      <p:pic>
        <p:nvPicPr>
          <p:cNvPr id="7" name="Picture 2" descr="http://diefliesenmeister.de/fileadmin/templates/img/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9359" y="2844112"/>
            <a:ext cx="9385082" cy="1612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ÜBERHAUPT </a:t>
            </a:r>
            <a:r>
              <a:rPr lang="de-DE" cap="none" dirty="0"/>
              <a:t>b</a:t>
            </a:r>
            <a:r>
              <a:rPr lang="de-DE" dirty="0"/>
              <a:t>AV?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713" b="21645"/>
          <a:stretch/>
        </p:blipFill>
        <p:spPr>
          <a:xfrm>
            <a:off x="-6582" y="1482291"/>
            <a:ext cx="12198581" cy="53757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62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ALTERSVERSORGUNG</a:t>
            </a:r>
            <a:br>
              <a:rPr lang="de-DE" dirty="0" smtClean="0"/>
            </a:br>
            <a:r>
              <a:rPr lang="de-DE" dirty="0" smtClean="0"/>
              <a:t>VERSORGUNGSLÜCKE UND DEMOGRAPHIE</a:t>
            </a:r>
            <a:endParaRPr lang="de-DE" dirty="0"/>
          </a:p>
        </p:txBody>
      </p:sp>
      <p:cxnSp>
        <p:nvCxnSpPr>
          <p:cNvPr id="24" name="Gerade Verbindung mit Pfeil 23"/>
          <p:cNvCxnSpPr>
            <a:cxnSpLocks noChangeShapeType="1"/>
          </p:cNvCxnSpPr>
          <p:nvPr/>
        </p:nvCxnSpPr>
        <p:spPr bwMode="auto">
          <a:xfrm flipV="1">
            <a:off x="2498271" y="2852205"/>
            <a:ext cx="7239109" cy="13459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sp>
        <p:nvSpPr>
          <p:cNvPr id="25" name="Textfeld 24"/>
          <p:cNvSpPr txBox="1"/>
          <p:nvPr/>
        </p:nvSpPr>
        <p:spPr>
          <a:xfrm>
            <a:off x="2498271" y="2852202"/>
            <a:ext cx="7176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1D2D4B"/>
                </a:solidFill>
              </a:rPr>
              <a:t>                1957  		                    heute	</a:t>
            </a:r>
            <a:r>
              <a:rPr lang="de-DE" sz="1200" dirty="0">
                <a:solidFill>
                  <a:srgbClr val="1D2D4B"/>
                </a:solidFill>
              </a:rPr>
              <a:t> </a:t>
            </a:r>
            <a:r>
              <a:rPr lang="de-DE" sz="1200" dirty="0" smtClean="0">
                <a:solidFill>
                  <a:srgbClr val="1D2D4B"/>
                </a:solidFill>
              </a:rPr>
              <a:t>                                  2030</a:t>
            </a:r>
            <a:endParaRPr lang="de-DE" sz="1200" dirty="0">
              <a:solidFill>
                <a:srgbClr val="1D2D4B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2471892" y="4109776"/>
            <a:ext cx="795138" cy="21669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3412386" y="4616970"/>
            <a:ext cx="795138" cy="16438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4340220" y="5330959"/>
            <a:ext cx="795138" cy="929813"/>
          </a:xfrm>
          <a:prstGeom prst="rect">
            <a:avLst/>
          </a:prstGeom>
          <a:solidFill>
            <a:srgbClr val="C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33" name="Pfeil nach unten 32"/>
          <p:cNvSpPr/>
          <p:nvPr/>
        </p:nvSpPr>
        <p:spPr>
          <a:xfrm>
            <a:off x="8209503" y="3946213"/>
            <a:ext cx="1527877" cy="2605311"/>
          </a:xfrm>
          <a:prstGeom prst="downArrow">
            <a:avLst>
              <a:gd name="adj1" fmla="val 50000"/>
              <a:gd name="adj2" fmla="val 31724"/>
            </a:avLst>
          </a:prstGeom>
          <a:solidFill>
            <a:srgbClr val="D0CECE"/>
          </a:solidFill>
          <a:ln>
            <a:solidFill>
              <a:srgbClr val="C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9" name="Gerader Verbinder 38"/>
          <p:cNvCxnSpPr/>
          <p:nvPr/>
        </p:nvCxnSpPr>
        <p:spPr>
          <a:xfrm>
            <a:off x="3455377" y="4433209"/>
            <a:ext cx="5904000" cy="0"/>
          </a:xfrm>
          <a:prstGeom prst="line">
            <a:avLst/>
          </a:prstGeom>
          <a:ln>
            <a:solidFill>
              <a:srgbClr val="D0CECE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>
            <a:off x="4371450" y="5118173"/>
            <a:ext cx="4860000" cy="0"/>
          </a:xfrm>
          <a:prstGeom prst="line">
            <a:avLst/>
          </a:prstGeom>
          <a:ln>
            <a:solidFill>
              <a:srgbClr val="D0CECE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/>
          <p:cNvCxnSpPr/>
          <p:nvPr/>
        </p:nvCxnSpPr>
        <p:spPr>
          <a:xfrm>
            <a:off x="5267425" y="5692602"/>
            <a:ext cx="4104000" cy="0"/>
          </a:xfrm>
          <a:prstGeom prst="line">
            <a:avLst/>
          </a:prstGeom>
          <a:ln>
            <a:solidFill>
              <a:srgbClr val="D0CECE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7093669" y="4173508"/>
            <a:ext cx="288880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 smtClean="0">
                <a:solidFill>
                  <a:srgbClr val="1D2D4B"/>
                </a:solidFill>
              </a:rPr>
              <a:t>Nettoeinkommen       100 % </a:t>
            </a:r>
            <a:endParaRPr lang="de-DE" sz="1300" dirty="0">
              <a:solidFill>
                <a:srgbClr val="1D2D4B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4903991" y="4839640"/>
            <a:ext cx="4531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 smtClean="0">
                <a:solidFill>
                  <a:srgbClr val="1D2D4B"/>
                </a:solidFill>
              </a:rPr>
              <a:t>Bis 2004: Gesetzliche Rente eines Eckrentners    ca. 67 % </a:t>
            </a:r>
            <a:endParaRPr lang="de-DE" sz="1300" dirty="0">
              <a:solidFill>
                <a:srgbClr val="1D2D4B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847132" y="5420597"/>
            <a:ext cx="4531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 smtClean="0">
                <a:solidFill>
                  <a:srgbClr val="C60000"/>
                </a:solidFill>
              </a:rPr>
              <a:t>2030: Gesetzliche Rente nur noch     ca. 50 % </a:t>
            </a:r>
            <a:endParaRPr lang="de-DE" sz="1300" dirty="0">
              <a:solidFill>
                <a:srgbClr val="C60000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212" y="1791080"/>
            <a:ext cx="1932055" cy="9898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939" y="1783460"/>
            <a:ext cx="1424562" cy="98984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36" y="1794890"/>
            <a:ext cx="916688" cy="989840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29" y="3269271"/>
            <a:ext cx="2609181" cy="246876"/>
          </a:xfrm>
          <a:prstGeom prst="rect">
            <a:avLst/>
          </a:prstGeom>
        </p:spPr>
      </p:pic>
      <p:sp>
        <p:nvSpPr>
          <p:cNvPr id="3" name="Abgerundetes Rechteck 2"/>
          <p:cNvSpPr/>
          <p:nvPr/>
        </p:nvSpPr>
        <p:spPr>
          <a:xfrm>
            <a:off x="2471892" y="3280871"/>
            <a:ext cx="177281" cy="19530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Abgerundetes Rechteck 21"/>
          <p:cNvSpPr/>
          <p:nvPr/>
        </p:nvSpPr>
        <p:spPr>
          <a:xfrm>
            <a:off x="3527119" y="3285115"/>
            <a:ext cx="177281" cy="19530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67598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ist Vorsorge wichtig?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1984" y="1701576"/>
            <a:ext cx="6911620" cy="5015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566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841" b="52479"/>
          <a:stretch/>
        </p:blipFill>
        <p:spPr>
          <a:xfrm>
            <a:off x="0" y="1473200"/>
            <a:ext cx="12192000" cy="542290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035300" y="5396759"/>
            <a:ext cx="9156700" cy="935568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3298187" y="5629900"/>
            <a:ext cx="86038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chemeClr val="tx2"/>
                </a:solidFill>
              </a:rPr>
              <a:t>Funktionsweise/Rahmenbedingungen </a:t>
            </a:r>
            <a:r>
              <a:rPr lang="de-DE" sz="2400" dirty="0">
                <a:solidFill>
                  <a:schemeClr val="tx2"/>
                </a:solidFill>
              </a:rPr>
              <a:t>der Direktversicherung</a:t>
            </a:r>
          </a:p>
        </p:txBody>
      </p:sp>
    </p:spTree>
    <p:extLst>
      <p:ext uri="{BB962C8B-B14F-4D97-AF65-F5344CB8AC3E}">
        <p14:creationId xmlns="" xmlns:p14="http://schemas.microsoft.com/office/powerpoint/2010/main" val="64221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NEUE ARBEITGEBERZUSCHUSS: </a:t>
            </a:r>
            <a:br>
              <a:rPr lang="de-DE" dirty="0" smtClean="0"/>
            </a:br>
            <a:r>
              <a:rPr lang="de-DE" dirty="0" smtClean="0"/>
              <a:t>IHR ARBEITGEBER SPART MIT!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358857" y="1560248"/>
            <a:ext cx="9376345" cy="4798504"/>
          </a:xfrm>
        </p:spPr>
        <p:txBody>
          <a:bodyPr/>
          <a:lstStyle/>
          <a:p>
            <a:pPr marL="0" indent="0" algn="just">
              <a:buNone/>
            </a:pPr>
            <a:r>
              <a:rPr lang="de-DE" kern="0" dirty="0"/>
              <a:t>Ihr Arbeitgeber belohnt Ihr Engagement und zahlt einen </a:t>
            </a:r>
            <a:r>
              <a:rPr lang="de-DE" b="1" kern="0" dirty="0"/>
              <a:t>zusätzlichen Beitrag </a:t>
            </a:r>
            <a:r>
              <a:rPr lang="de-DE" b="1" kern="0" dirty="0" smtClean="0"/>
              <a:t/>
            </a:r>
            <a:br>
              <a:rPr lang="de-DE" b="1" kern="0" dirty="0" smtClean="0"/>
            </a:br>
            <a:r>
              <a:rPr lang="de-DE" kern="0" dirty="0" smtClean="0"/>
              <a:t>in Ihre betriebliche Altersversorgung ein.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AED6BE9F-AE8D-A945-9C22-CBC814576B3D}"/>
              </a:ext>
            </a:extLst>
          </p:cNvPr>
          <p:cNvSpPr txBox="1">
            <a:spLocks/>
          </p:cNvSpPr>
          <p:nvPr/>
        </p:nvSpPr>
        <p:spPr>
          <a:xfrm>
            <a:off x="1713470" y="5362689"/>
            <a:ext cx="8748584" cy="17805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200" b="1" dirty="0" smtClean="0">
                <a:solidFill>
                  <a:srgbClr val="137C9B"/>
                </a:solidFill>
              </a:rPr>
              <a:t>Arbeitgeberzuschuss:</a:t>
            </a:r>
            <a:r>
              <a:rPr lang="de-DE" sz="2200" b="1" kern="0" dirty="0" smtClean="0">
                <a:solidFill>
                  <a:srgbClr val="137C9B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2200" kern="0" dirty="0" smtClean="0">
                <a:solidFill>
                  <a:srgbClr val="137C9B"/>
                </a:solidFill>
              </a:rPr>
              <a:t>Mit dem Arbeitgeberzuschuss beschenkt Ihr Chef Sie Monat für Monat.</a:t>
            </a:r>
          </a:p>
          <a:p>
            <a:endParaRPr lang="de-DE" sz="2200" dirty="0">
              <a:solidFill>
                <a:srgbClr val="137C9B"/>
              </a:solidFill>
            </a:endParaRPr>
          </a:p>
        </p:txBody>
      </p:sp>
      <p:pic>
        <p:nvPicPr>
          <p:cNvPr id="8" name="Grafik 1">
            <a:extLst>
              <a:ext uri="{FF2B5EF4-FFF2-40B4-BE49-F238E27FC236}">
                <a16:creationId xmlns:a16="http://schemas.microsoft.com/office/drawing/2014/main" xmlns="" id="{EADC0A07-E6DD-184A-804F-FD54D8D360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0394" y="5338853"/>
            <a:ext cx="744002" cy="1188693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xtLst/>
        </p:spPr>
      </p:pic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55019343"/>
              </p:ext>
            </p:extLst>
          </p:nvPr>
        </p:nvGraphicFramePr>
        <p:xfrm>
          <a:off x="977727" y="2193403"/>
          <a:ext cx="9443138" cy="673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8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73138">
                <a:tc>
                  <a:txBody>
                    <a:bodyPr/>
                    <a:lstStyle/>
                    <a:p>
                      <a:r>
                        <a:rPr lang="de-DE" sz="2400" b="1" kern="0" dirty="0">
                          <a:solidFill>
                            <a:srgbClr val="1D2D4B"/>
                          </a:solidFill>
                        </a:rPr>
                        <a:t>Voraussetzung: Ihre Entgeltumwandlung </a:t>
                      </a:r>
                      <a:r>
                        <a:rPr lang="de-DE" sz="2400" b="1" kern="0" dirty="0" smtClean="0">
                          <a:solidFill>
                            <a:srgbClr val="1D2D4B"/>
                          </a:solidFill>
                        </a:rPr>
                        <a:t>monatlich von 100 €</a:t>
                      </a:r>
                      <a:endParaRPr lang="de-DE" sz="2400" b="1" dirty="0">
                        <a:solidFill>
                          <a:srgbClr val="1D2D4B"/>
                        </a:solidFill>
                      </a:endParaRPr>
                    </a:p>
                  </a:txBody>
                  <a:tcPr marT="108000" marB="108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000" b="1" dirty="0">
                        <a:solidFill>
                          <a:srgbClr val="1D2D4B"/>
                        </a:solidFill>
                      </a:endParaRPr>
                    </a:p>
                  </a:txBody>
                  <a:tcPr marT="108000" marB="108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1" name="Diagramm 10"/>
          <p:cNvGraphicFramePr/>
          <p:nvPr/>
        </p:nvGraphicFramePr>
        <p:xfrm>
          <a:off x="972065" y="2957384"/>
          <a:ext cx="9399373" cy="2660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hteck 11"/>
          <p:cNvSpPr/>
          <p:nvPr/>
        </p:nvSpPr>
        <p:spPr>
          <a:xfrm>
            <a:off x="1695450" y="2952750"/>
            <a:ext cx="8696325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1695450" y="3743325"/>
            <a:ext cx="8696325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1695450" y="4562475"/>
            <a:ext cx="8696325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54900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1" grpId="0">
        <p:bldAsOne/>
      </p:bldGraphic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äsentation1" id="{E938EC84-8C49-4573-9A81-6CF8FBD39457}" vid="{7F47FEB2-A553-4A68-8DC8-2A2258395FF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646</Words>
  <Application>Microsoft Office PowerPoint</Application>
  <PresentationFormat>Benutzerdefiniert</PresentationFormat>
  <Paragraphs>164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6" baseType="lpstr">
      <vt:lpstr>Design_afm</vt:lpstr>
      <vt:lpstr>1_Design_afm</vt:lpstr>
      <vt:lpstr>Betriebliche Altersversorgung</vt:lpstr>
      <vt:lpstr>Agenda</vt:lpstr>
      <vt:lpstr>DAS UNTERNEHMEN: ZAHLEN UND FAKTEN</vt:lpstr>
      <vt:lpstr>WARUM?</vt:lpstr>
      <vt:lpstr>WARUM ÜBERHAUPT bAV?</vt:lpstr>
      <vt:lpstr>ALTERSVERSORGUNG VERSORGUNGSLÜCKE UND DEMOGRAPHIE</vt:lpstr>
      <vt:lpstr>Warum ist Vorsorge wichtig?</vt:lpstr>
      <vt:lpstr>Folie 8</vt:lpstr>
      <vt:lpstr>DER NEUE ARBEITGEBERZUSCHUSS:  IHR ARBEITGEBER SPART MIT!</vt:lpstr>
      <vt:lpstr>SO FUNKTIONIERT DIE DIREKTVERSICHERUNG</vt:lpstr>
      <vt:lpstr>SPENDITCARD</vt:lpstr>
      <vt:lpstr>BETRIEBSRENTE  Mindestens 100 EURO ENTGELTUMWANDLUNG</vt:lpstr>
      <vt:lpstr>EIN BEISPIEL (100 € Entgeltumwandlung):</vt:lpstr>
      <vt:lpstr>ZUKÜNFTIGE LOHNABRECHNUNG MIT bAV </vt:lpstr>
      <vt:lpstr>BEISPIELBERECHNUNG</vt:lpstr>
      <vt:lpstr>Wie geht es weiter?</vt:lpstr>
      <vt:lpstr>High Level Beratung | Berücksichtigung aller Effekte </vt:lpstr>
      <vt:lpstr>bAV LOHNT SICH VERGLEICH bAV VS. PRIVATE ALTERSVorsorge</vt:lpstr>
      <vt:lpstr>bAV LOHNT SICH VERGLEICH bAV VS. PRIVATE ALTERSVorsorge</vt:lpstr>
      <vt:lpstr>WAS IST BEI …. </vt:lpstr>
      <vt:lpstr>WAS IST BEI …. </vt:lpstr>
      <vt:lpstr>WAS IST BEI …. </vt:lpstr>
      <vt:lpstr>WAS IST BEI …. </vt:lpstr>
      <vt:lpstr>WAS IST BEI ….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gKandora</cp:lastModifiedBy>
  <cp:revision>1461</cp:revision>
  <cp:lastPrinted>2020-03-19T13:05:28Z</cp:lastPrinted>
  <dcterms:created xsi:type="dcterms:W3CDTF">2019-08-21T08:57:07Z</dcterms:created>
  <dcterms:modified xsi:type="dcterms:W3CDTF">2023-05-24T15:26:01Z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404892244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gkandora@afm-harsefeld.de</vt:lpwstr>
  </property>
  <property fmtid="{D5CDD505-2E9C-101B-9397-08002B2CF9AE}" pid="6" name="_AuthorEmailDisplayName">
    <vt:lpwstr>Kandora, Gerrit</vt:lpwstr>
  </property>
</Properties>
</file>