
<file path=[Content_Types].xml><?xml version="1.0" encoding="utf-8"?>
<Types xmlns="http://schemas.openxmlformats.org/package/2006/content-types">
  <Default Extension="png" ContentType="image/png"/>
  <Default Extension="bin" ContentType="image/x-e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323" r:id="rId2"/>
    <p:sldId id="324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52" r:id="rId11"/>
    <p:sldId id="333" r:id="rId12"/>
    <p:sldId id="334" r:id="rId13"/>
    <p:sldId id="341" r:id="rId14"/>
    <p:sldId id="344" r:id="rId15"/>
    <p:sldId id="346" r:id="rId16"/>
    <p:sldId id="325" r:id="rId17"/>
    <p:sldId id="347" r:id="rId18"/>
    <p:sldId id="348" r:id="rId19"/>
    <p:sldId id="353" r:id="rId20"/>
    <p:sldId id="354" r:id="rId21"/>
    <p:sldId id="355" r:id="rId22"/>
    <p:sldId id="356" r:id="rId23"/>
    <p:sldId id="350" r:id="rId24"/>
    <p:sldId id="351" r:id="rId25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F3BED035-C25E-4BC1-91AC-EB7BAABD6865}" type="datetimeFigureOut">
              <a:rPr lang="de-DE" smtClean="0"/>
              <a:t>14.01.2021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B0E041EF-283F-46F6-9309-C61CBFE27B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2845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85624829-CCCC-4E82-9F6C-633874520145}" type="datetimeFigureOut">
              <a:rPr lang="de-DE" smtClean="0"/>
              <a:t>14.01.2021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599" y="4924989"/>
            <a:ext cx="5680103" cy="4029684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A426B599-CDFE-4014-865F-49E9404C78B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218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4</a:t>
            </a:fld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069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>
                <a:solidFill>
                  <a:prstClr val="black"/>
                </a:solidFill>
              </a:rPr>
              <a:pPr/>
              <a:t>16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86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5</a:t>
            </a:fld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392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8742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242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8</a:t>
            </a:fld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1422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071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35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492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F3CE7-ED39-4DCA-B997-3091546AA5B2}" type="slidenum">
              <a:rPr lang="de-DE" smtClean="0"/>
              <a:t>14</a:t>
            </a:fld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50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7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804330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9987208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5706492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594206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410472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85102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27053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2863282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4978072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9300098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71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7854104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1312002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37330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1156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38633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74861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4749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01825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61449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3829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7231928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69843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72380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13876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734798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74741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27704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22476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09015378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446727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44723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14690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85866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4383751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3825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76525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43927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038125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572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468874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30431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16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000598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175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883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75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392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354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755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42888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506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5907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36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8467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9492348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130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597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2081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610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63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01807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73310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Inhal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 descr="Spalte links" title="Spalte links"/>
          <p:cNvSpPr>
            <a:spLocks noGrp="1"/>
          </p:cNvSpPr>
          <p:nvPr>
            <p:ph sz="quarter" idx="13" hasCustomPrompt="1"/>
          </p:nvPr>
        </p:nvSpPr>
        <p:spPr>
          <a:xfrm>
            <a:off x="672983" y="1529996"/>
            <a:ext cx="10850268" cy="4839054"/>
          </a:xfrm>
          <a:prstGeom prst="rect">
            <a:avLst/>
          </a:prstGeom>
        </p:spPr>
        <p:txBody>
          <a:bodyPr rIns="0"/>
          <a:lstStyle>
            <a:lvl1pPr>
              <a:lnSpc>
                <a:spcPts val="1920"/>
              </a:lnSpc>
              <a:spcAft>
                <a:spcPts val="0"/>
              </a:spcAft>
              <a:defRPr lang="en-GB" sz="1600" b="0" kern="1200" cap="none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2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1218926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267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noProof="0" dirty="0" smtClean="0"/>
              <a:t>1</a:t>
            </a:r>
          </a:p>
          <a:p>
            <a:pPr lvl="1"/>
            <a:r>
              <a:rPr lang="de-DE" noProof="0" dirty="0" smtClean="0"/>
              <a:t>2</a:t>
            </a:r>
          </a:p>
          <a:p>
            <a:pPr lvl="2"/>
            <a:r>
              <a:rPr lang="de-DE" noProof="0" dirty="0" smtClean="0"/>
              <a:t>3</a:t>
            </a:r>
          </a:p>
          <a:p>
            <a:pPr lvl="3"/>
            <a:r>
              <a:rPr lang="de-DE" noProof="0" dirty="0" smtClean="0"/>
              <a:t>4</a:t>
            </a:r>
          </a:p>
          <a:p>
            <a:pPr lvl="4"/>
            <a:r>
              <a:rPr lang="de-DE" noProof="0" dirty="0" smtClean="0"/>
              <a:t>5</a:t>
            </a:r>
          </a:p>
          <a:p>
            <a:pPr lvl="5"/>
            <a:r>
              <a:rPr lang="de-DE" noProof="0" dirty="0" smtClean="0"/>
              <a:t>6</a:t>
            </a:r>
          </a:p>
          <a:p>
            <a:pPr lvl="6"/>
            <a:r>
              <a:rPr lang="de-DE" noProof="0" dirty="0" smtClean="0"/>
              <a:t>7</a:t>
            </a:r>
          </a:p>
          <a:p>
            <a:pPr lvl="7"/>
            <a:r>
              <a:rPr lang="de-DE" noProof="0" dirty="0" smtClean="0"/>
              <a:t>8</a:t>
            </a:r>
          </a:p>
          <a:p>
            <a:pPr lvl="8"/>
            <a:r>
              <a:rPr lang="de-DE" noProof="0" dirty="0" smtClean="0"/>
              <a:t>9</a:t>
            </a:r>
            <a:endParaRPr lang="de-DE" noProof="0" dirty="0"/>
          </a:p>
        </p:txBody>
      </p:sp>
      <p:sp>
        <p:nvSpPr>
          <p:cNvPr id="11" name="Textplatzhalter 23"/>
          <p:cNvSpPr>
            <a:spLocks noGrp="1"/>
          </p:cNvSpPr>
          <p:nvPr>
            <p:ph type="body" sz="quarter" idx="19"/>
          </p:nvPr>
        </p:nvSpPr>
        <p:spPr>
          <a:xfrm>
            <a:off x="0" y="1"/>
            <a:ext cx="10141305" cy="664478"/>
          </a:xfrm>
          <a:prstGeom prst="rect">
            <a:avLst/>
          </a:prstGeom>
          <a:solidFill>
            <a:srgbClr val="E6F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de-DE" sz="100" dirty="0" smtClean="0"/>
            </a:lvl1pPr>
          </a:lstStyle>
          <a:p>
            <a:pPr lvl="0" algn="ctr"/>
            <a:r>
              <a:rPr lang="de-DE" noProof="0" smtClean="0"/>
              <a:t>Textmasterformat bearbeiten</a:t>
            </a:r>
          </a:p>
        </p:txBody>
      </p:sp>
      <p:sp>
        <p:nvSpPr>
          <p:cNvPr id="18" name="Freeform 54"/>
          <p:cNvSpPr>
            <a:spLocks noEditPoints="1"/>
          </p:cNvSpPr>
          <p:nvPr userDrawn="1"/>
        </p:nvSpPr>
        <p:spPr bwMode="auto">
          <a:xfrm>
            <a:off x="11097596" y="260649"/>
            <a:ext cx="411760" cy="309906"/>
          </a:xfrm>
          <a:custGeom>
            <a:avLst/>
            <a:gdLst>
              <a:gd name="T0" fmla="*/ 227 w 396"/>
              <a:gd name="T1" fmla="*/ 310 h 397"/>
              <a:gd name="T2" fmla="*/ 227 w 396"/>
              <a:gd name="T3" fmla="*/ 91 h 397"/>
              <a:gd name="T4" fmla="*/ 204 w 396"/>
              <a:gd name="T5" fmla="*/ 68 h 397"/>
              <a:gd name="T6" fmla="*/ 152 w 396"/>
              <a:gd name="T7" fmla="*/ 68 h 397"/>
              <a:gd name="T8" fmla="*/ 152 w 396"/>
              <a:gd name="T9" fmla="*/ 92 h 397"/>
              <a:gd name="T10" fmla="*/ 155 w 396"/>
              <a:gd name="T11" fmla="*/ 92 h 397"/>
              <a:gd name="T12" fmla="*/ 169 w 396"/>
              <a:gd name="T13" fmla="*/ 109 h 397"/>
              <a:gd name="T14" fmla="*/ 169 w 396"/>
              <a:gd name="T15" fmla="*/ 310 h 397"/>
              <a:gd name="T16" fmla="*/ 227 w 396"/>
              <a:gd name="T17" fmla="*/ 310 h 397"/>
              <a:gd name="T18" fmla="*/ 252 w 396"/>
              <a:gd name="T19" fmla="*/ 310 h 397"/>
              <a:gd name="T20" fmla="*/ 309 w 396"/>
              <a:gd name="T21" fmla="*/ 310 h 397"/>
              <a:gd name="T22" fmla="*/ 309 w 396"/>
              <a:gd name="T23" fmla="*/ 139 h 397"/>
              <a:gd name="T24" fmla="*/ 286 w 396"/>
              <a:gd name="T25" fmla="*/ 116 h 397"/>
              <a:gd name="T26" fmla="*/ 252 w 396"/>
              <a:gd name="T27" fmla="*/ 116 h 397"/>
              <a:gd name="T28" fmla="*/ 252 w 396"/>
              <a:gd name="T29" fmla="*/ 310 h 397"/>
              <a:gd name="T30" fmla="*/ 144 w 396"/>
              <a:gd name="T31" fmla="*/ 310 h 397"/>
              <a:gd name="T32" fmla="*/ 144 w 396"/>
              <a:gd name="T33" fmla="*/ 116 h 397"/>
              <a:gd name="T34" fmla="*/ 111 w 396"/>
              <a:gd name="T35" fmla="*/ 116 h 397"/>
              <a:gd name="T36" fmla="*/ 87 w 396"/>
              <a:gd name="T37" fmla="*/ 139 h 397"/>
              <a:gd name="T38" fmla="*/ 87 w 396"/>
              <a:gd name="T39" fmla="*/ 310 h 397"/>
              <a:gd name="T40" fmla="*/ 144 w 396"/>
              <a:gd name="T41" fmla="*/ 310 h 397"/>
              <a:gd name="T42" fmla="*/ 363 w 396"/>
              <a:gd name="T43" fmla="*/ 199 h 397"/>
              <a:gd name="T44" fmla="*/ 198 w 396"/>
              <a:gd name="T45" fmla="*/ 365 h 397"/>
              <a:gd name="T46" fmla="*/ 33 w 396"/>
              <a:gd name="T47" fmla="*/ 199 h 397"/>
              <a:gd name="T48" fmla="*/ 198 w 396"/>
              <a:gd name="T49" fmla="*/ 32 h 397"/>
              <a:gd name="T50" fmla="*/ 363 w 396"/>
              <a:gd name="T51" fmla="*/ 199 h 397"/>
              <a:gd name="T52" fmla="*/ 396 w 396"/>
              <a:gd name="T53" fmla="*/ 199 h 397"/>
              <a:gd name="T54" fmla="*/ 198 w 396"/>
              <a:gd name="T55" fmla="*/ 0 h 397"/>
              <a:gd name="T56" fmla="*/ 0 w 396"/>
              <a:gd name="T57" fmla="*/ 199 h 397"/>
              <a:gd name="T58" fmla="*/ 198 w 396"/>
              <a:gd name="T59" fmla="*/ 397 h 397"/>
              <a:gd name="T60" fmla="*/ 396 w 396"/>
              <a:gd name="T61" fmla="*/ 199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96" h="397">
                <a:moveTo>
                  <a:pt x="227" y="310"/>
                </a:moveTo>
                <a:cubicBezTo>
                  <a:pt x="227" y="91"/>
                  <a:pt x="227" y="91"/>
                  <a:pt x="227" y="91"/>
                </a:cubicBezTo>
                <a:cubicBezTo>
                  <a:pt x="227" y="73"/>
                  <a:pt x="220" y="68"/>
                  <a:pt x="204" y="68"/>
                </a:cubicBezTo>
                <a:cubicBezTo>
                  <a:pt x="152" y="68"/>
                  <a:pt x="152" y="68"/>
                  <a:pt x="152" y="68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5" y="92"/>
                  <a:pt x="155" y="92"/>
                  <a:pt x="155" y="92"/>
                </a:cubicBezTo>
                <a:cubicBezTo>
                  <a:pt x="167" y="92"/>
                  <a:pt x="169" y="95"/>
                  <a:pt x="169" y="109"/>
                </a:cubicBezTo>
                <a:cubicBezTo>
                  <a:pt x="169" y="310"/>
                  <a:pt x="169" y="310"/>
                  <a:pt x="169" y="310"/>
                </a:cubicBezTo>
                <a:lnTo>
                  <a:pt x="227" y="310"/>
                </a:lnTo>
                <a:close/>
                <a:moveTo>
                  <a:pt x="252" y="310"/>
                </a:moveTo>
                <a:cubicBezTo>
                  <a:pt x="309" y="310"/>
                  <a:pt x="309" y="310"/>
                  <a:pt x="309" y="310"/>
                </a:cubicBezTo>
                <a:cubicBezTo>
                  <a:pt x="309" y="139"/>
                  <a:pt x="309" y="139"/>
                  <a:pt x="309" y="139"/>
                </a:cubicBezTo>
                <a:cubicBezTo>
                  <a:pt x="309" y="122"/>
                  <a:pt x="302" y="116"/>
                  <a:pt x="286" y="116"/>
                </a:cubicBezTo>
                <a:cubicBezTo>
                  <a:pt x="252" y="116"/>
                  <a:pt x="252" y="116"/>
                  <a:pt x="252" y="116"/>
                </a:cubicBezTo>
                <a:lnTo>
                  <a:pt x="252" y="310"/>
                </a:lnTo>
                <a:close/>
                <a:moveTo>
                  <a:pt x="144" y="310"/>
                </a:moveTo>
                <a:cubicBezTo>
                  <a:pt x="144" y="116"/>
                  <a:pt x="144" y="116"/>
                  <a:pt x="144" y="116"/>
                </a:cubicBezTo>
                <a:cubicBezTo>
                  <a:pt x="111" y="116"/>
                  <a:pt x="111" y="116"/>
                  <a:pt x="111" y="116"/>
                </a:cubicBezTo>
                <a:cubicBezTo>
                  <a:pt x="94" y="116"/>
                  <a:pt x="87" y="122"/>
                  <a:pt x="87" y="139"/>
                </a:cubicBezTo>
                <a:cubicBezTo>
                  <a:pt x="87" y="310"/>
                  <a:pt x="87" y="310"/>
                  <a:pt x="87" y="310"/>
                </a:cubicBezTo>
                <a:lnTo>
                  <a:pt x="144" y="310"/>
                </a:lnTo>
                <a:close/>
                <a:moveTo>
                  <a:pt x="363" y="199"/>
                </a:moveTo>
                <a:cubicBezTo>
                  <a:pt x="363" y="295"/>
                  <a:pt x="293" y="365"/>
                  <a:pt x="198" y="365"/>
                </a:cubicBezTo>
                <a:cubicBezTo>
                  <a:pt x="103" y="365"/>
                  <a:pt x="33" y="295"/>
                  <a:pt x="33" y="199"/>
                </a:cubicBezTo>
                <a:cubicBezTo>
                  <a:pt x="33" y="102"/>
                  <a:pt x="103" y="32"/>
                  <a:pt x="198" y="32"/>
                </a:cubicBezTo>
                <a:cubicBezTo>
                  <a:pt x="293" y="32"/>
                  <a:pt x="363" y="103"/>
                  <a:pt x="363" y="199"/>
                </a:cubicBezTo>
                <a:moveTo>
                  <a:pt x="396" y="199"/>
                </a:moveTo>
                <a:cubicBezTo>
                  <a:pt x="396" y="85"/>
                  <a:pt x="312" y="0"/>
                  <a:pt x="198" y="0"/>
                </a:cubicBezTo>
                <a:cubicBezTo>
                  <a:pt x="85" y="0"/>
                  <a:pt x="0" y="85"/>
                  <a:pt x="0" y="199"/>
                </a:cubicBezTo>
                <a:cubicBezTo>
                  <a:pt x="0" y="312"/>
                  <a:pt x="85" y="397"/>
                  <a:pt x="198" y="397"/>
                </a:cubicBezTo>
                <a:cubicBezTo>
                  <a:pt x="312" y="397"/>
                  <a:pt x="396" y="312"/>
                  <a:pt x="396" y="199"/>
                </a:cubicBezTo>
              </a:path>
            </a:pathLst>
          </a:custGeom>
          <a:solidFill>
            <a:srgbClr val="003781"/>
          </a:solidFill>
          <a:ln>
            <a:noFill/>
          </a:ln>
          <a:extLst/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pPr defTabSz="1218926">
              <a:defRPr/>
            </a:pPr>
            <a:endParaRPr lang="de-DE" sz="2400" kern="0" dirty="0">
              <a:solidFill>
                <a:srgbClr val="003781"/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669121" y="261878"/>
            <a:ext cx="9152625" cy="7681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20"/>
          </p:nvPr>
        </p:nvSpPr>
        <p:spPr>
          <a:xfrm>
            <a:off x="670052" y="6471297"/>
            <a:ext cx="10318208" cy="125322"/>
          </a:xfrm>
          <a:prstGeom prst="rect">
            <a:avLst/>
          </a:prstGeom>
        </p:spPr>
        <p:txBody>
          <a:bodyPr/>
          <a:lstStyle/>
          <a:p>
            <a:r>
              <a:rPr lang="de-DE" smtClean="0">
                <a:solidFill>
                  <a:srgbClr val="000000"/>
                </a:solidFill>
              </a:rPr>
              <a:t>© Copyright Allianz Lebensversicherungs-AG | Thema | Ersteller | Stuttgart | Datum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1"/>
          </p:nvPr>
        </p:nvSpPr>
        <p:spPr>
          <a:xfrm>
            <a:off x="10991695" y="6492447"/>
            <a:ext cx="532791" cy="365554"/>
          </a:xfrm>
          <a:prstGeom prst="rect">
            <a:avLst/>
          </a:prstGeom>
        </p:spPr>
        <p:txBody>
          <a:bodyPr/>
          <a:lstStyle/>
          <a:p>
            <a:fld id="{61201FF1-C63B-412E-ABF0-3D0E918900AC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5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folie Board Präsentatio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3"/>
          <p:cNvSpPr>
            <a:spLocks noGrp="1"/>
          </p:cNvSpPr>
          <p:nvPr>
            <p:ph type="body" sz="quarter" idx="19"/>
          </p:nvPr>
        </p:nvSpPr>
        <p:spPr>
          <a:xfrm>
            <a:off x="-1" y="6927"/>
            <a:ext cx="5083351" cy="4573537"/>
          </a:xfrm>
          <a:prstGeom prst="rect">
            <a:avLst/>
          </a:prstGeom>
          <a:solidFill>
            <a:srgbClr val="CFE9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de-DE" sz="100" dirty="0"/>
            </a:lvl1pPr>
          </a:lstStyle>
          <a:p>
            <a:pPr lvl="0" algn="ctr"/>
            <a:r>
              <a:rPr lang="de-DE" noProof="0"/>
              <a:t>Textmasterformat bearbeiten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4" hasCustomPrompt="1"/>
          </p:nvPr>
        </p:nvSpPr>
        <p:spPr>
          <a:xfrm>
            <a:off x="5083350" y="2"/>
            <a:ext cx="7108649" cy="5348636"/>
          </a:xfrm>
          <a:prstGeom prst="rect">
            <a:avLst/>
          </a:prstGeom>
        </p:spPr>
        <p:txBody>
          <a:bodyPr anchor="ctr"/>
          <a:lstStyle>
            <a:lvl1pPr algn="ctr">
              <a:defRPr sz="1400"/>
            </a:lvl1pPr>
          </a:lstStyle>
          <a:p>
            <a:r>
              <a:rPr lang="de-DE" noProof="0" dirty="0"/>
              <a:t>Neues Bild hochladen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72984" y="765321"/>
            <a:ext cx="7811261" cy="2087749"/>
          </a:xfrm>
          <a:prstGeom prst="rect">
            <a:avLst/>
          </a:prstGeom>
        </p:spPr>
        <p:txBody>
          <a:bodyPr/>
          <a:lstStyle>
            <a:lvl1pPr>
              <a:defRPr lang="en-GB" sz="3599" b="1" kern="1200" cap="none" baseline="0" dirty="0">
                <a:solidFill>
                  <a:srgbClr val="00378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noProof="0" dirty="0"/>
              <a:t>Überschrift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72983" y="2997052"/>
            <a:ext cx="4078109" cy="1528408"/>
          </a:xfrm>
          <a:prstGeom prst="rect">
            <a:avLst/>
          </a:prstGeom>
        </p:spPr>
        <p:txBody>
          <a:bodyPr tIns="10800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lang="en-GB" sz="1600" b="0" kern="1200" cap="none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0" kern="1200" cap="none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defRPr sz="1200">
                <a:solidFill>
                  <a:srgbClr val="003781"/>
                </a:solidFill>
              </a:defRPr>
            </a:lvl3pPr>
            <a:lvl4pPr>
              <a:lnSpc>
                <a:spcPct val="100000"/>
              </a:lnSpc>
              <a:buAutoNum type="arabicPeriod"/>
              <a:defRPr sz="1200">
                <a:solidFill>
                  <a:srgbClr val="003781"/>
                </a:solidFill>
              </a:defRPr>
            </a:lvl4pPr>
            <a:lvl5pPr>
              <a:lnSpc>
                <a:spcPct val="100000"/>
              </a:lnSpc>
              <a:defRPr sz="1200">
                <a:solidFill>
                  <a:srgbClr val="003781"/>
                </a:solidFill>
              </a:defRPr>
            </a:lvl5pPr>
            <a:lvl6pPr>
              <a:defRPr>
                <a:solidFill>
                  <a:srgbClr val="003781"/>
                </a:solidFill>
              </a:defRPr>
            </a:lvl6pPr>
            <a:lvl7pPr>
              <a:defRPr>
                <a:solidFill>
                  <a:srgbClr val="003781"/>
                </a:solidFill>
              </a:defRPr>
            </a:lvl7pPr>
            <a:lvl8pPr>
              <a:defRPr>
                <a:solidFill>
                  <a:srgbClr val="003781"/>
                </a:solidFill>
              </a:defRPr>
            </a:lvl8pPr>
            <a:lvl9pPr>
              <a:defRPr>
                <a:solidFill>
                  <a:srgbClr val="003781"/>
                </a:solidFill>
              </a:defRPr>
            </a:lvl9pPr>
          </a:lstStyle>
          <a:p>
            <a:pPr lvl="0"/>
            <a:r>
              <a:rPr lang="de-DE" noProof="0" dirty="0"/>
              <a:t>Untertitel</a:t>
            </a:r>
          </a:p>
          <a:p>
            <a:pPr lvl="1"/>
            <a:r>
              <a:rPr lang="de-DE" noProof="0" dirty="0"/>
              <a:t>Text</a:t>
            </a:r>
          </a:p>
        </p:txBody>
      </p:sp>
      <p:pic>
        <p:nvPicPr>
          <p:cNvPr id="9" name="Bild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71" y="5841749"/>
            <a:ext cx="2712828" cy="508810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432354" y="6380644"/>
            <a:ext cx="1919880" cy="359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100"/>
              </a:spcBef>
              <a:spcAft>
                <a:spcPts val="100"/>
              </a:spcAft>
            </a:pPr>
            <a:endParaRPr lang="de-DE" sz="1400" noProof="0" dirty="0"/>
          </a:p>
        </p:txBody>
      </p:sp>
    </p:spTree>
    <p:extLst>
      <p:ext uri="{BB962C8B-B14F-4D97-AF65-F5344CB8AC3E}">
        <p14:creationId xmlns:p14="http://schemas.microsoft.com/office/powerpoint/2010/main" val="1952686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2235716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03251" y="6419851"/>
            <a:ext cx="2918882" cy="244475"/>
          </a:xfrm>
          <a:prstGeom prst="rect">
            <a:avLst/>
          </a:prstGeom>
        </p:spPr>
        <p:txBody>
          <a:bodyPr lIns="91449" tIns="45725" rIns="91449" bIns="45725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1374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Inhalt mit kleiner 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23"/>
          <p:cNvSpPr>
            <a:spLocks noGrp="1"/>
          </p:cNvSpPr>
          <p:nvPr>
            <p:ph type="body" sz="quarter" idx="19"/>
          </p:nvPr>
        </p:nvSpPr>
        <p:spPr>
          <a:xfrm>
            <a:off x="0" y="1"/>
            <a:ext cx="10141305" cy="664478"/>
          </a:xfrm>
          <a:prstGeom prst="rect">
            <a:avLst/>
          </a:prstGeom>
          <a:solidFill>
            <a:srgbClr val="F8F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de-DE" sz="100" dirty="0" smtClean="0"/>
            </a:lvl1pPr>
          </a:lstStyle>
          <a:p>
            <a:pPr lvl="0" algn="ctr"/>
            <a:r>
              <a:rPr lang="de-DE" noProof="0" smtClean="0"/>
              <a:t>Textmasterformat bearbeiten</a:t>
            </a:r>
          </a:p>
        </p:txBody>
      </p:sp>
      <p:sp>
        <p:nvSpPr>
          <p:cNvPr id="14" name="Inhaltsplatzhalter 13" descr="Spalte links" title="Spalte links"/>
          <p:cNvSpPr>
            <a:spLocks noGrp="1"/>
          </p:cNvSpPr>
          <p:nvPr>
            <p:ph sz="quarter" idx="13" hasCustomPrompt="1"/>
          </p:nvPr>
        </p:nvSpPr>
        <p:spPr>
          <a:xfrm>
            <a:off x="672983" y="1272881"/>
            <a:ext cx="10850268" cy="5096170"/>
          </a:xfrm>
          <a:prstGeom prst="rect">
            <a:avLst/>
          </a:prstGeom>
        </p:spPr>
        <p:txBody>
          <a:bodyPr rIns="0"/>
          <a:lstStyle>
            <a:lvl1pPr>
              <a:lnSpc>
                <a:spcPts val="1920"/>
              </a:lnSpc>
              <a:spcAft>
                <a:spcPts val="0"/>
              </a:spcAft>
              <a:defRPr lang="en-GB" sz="1400" b="0" kern="1200" cap="none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>
                <a:solidFill>
                  <a:schemeClr val="tx1"/>
                </a:solidFill>
              </a:defRPr>
            </a:lvl6pPr>
            <a:lvl7pPr>
              <a:defRPr sz="1100">
                <a:solidFill>
                  <a:schemeClr val="tx1"/>
                </a:solidFill>
              </a:defRPr>
            </a:lvl7pPr>
            <a:lvl8pPr>
              <a:defRPr sz="1050">
                <a:solidFill>
                  <a:schemeClr val="tx1"/>
                </a:solidFill>
              </a:defRPr>
            </a:lvl8pPr>
            <a:lvl9pPr>
              <a:defRPr sz="600">
                <a:solidFill>
                  <a:schemeClr val="tx1"/>
                </a:solidFill>
              </a:defRPr>
            </a:lvl9pPr>
          </a:lstStyle>
          <a:p>
            <a:pPr marL="0" marR="0" lvl="0" indent="0" algn="l" defTabSz="1218926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267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noProof="0" dirty="0" smtClean="0"/>
              <a:t>1</a:t>
            </a:r>
          </a:p>
          <a:p>
            <a:pPr lvl="1"/>
            <a:r>
              <a:rPr lang="de-DE" noProof="0" dirty="0" smtClean="0"/>
              <a:t>2</a:t>
            </a:r>
          </a:p>
          <a:p>
            <a:pPr lvl="2"/>
            <a:r>
              <a:rPr lang="de-DE" noProof="0" dirty="0" smtClean="0"/>
              <a:t>3</a:t>
            </a:r>
          </a:p>
          <a:p>
            <a:pPr lvl="3"/>
            <a:r>
              <a:rPr lang="de-DE" noProof="0" dirty="0" smtClean="0"/>
              <a:t>4</a:t>
            </a:r>
          </a:p>
          <a:p>
            <a:pPr lvl="4"/>
            <a:r>
              <a:rPr lang="de-DE" noProof="0" dirty="0" smtClean="0"/>
              <a:t>5</a:t>
            </a:r>
          </a:p>
          <a:p>
            <a:pPr lvl="5"/>
            <a:r>
              <a:rPr lang="de-DE" noProof="0" dirty="0" smtClean="0"/>
              <a:t>6</a:t>
            </a:r>
          </a:p>
          <a:p>
            <a:pPr lvl="6"/>
            <a:r>
              <a:rPr lang="de-DE" noProof="0" dirty="0" smtClean="0"/>
              <a:t>7</a:t>
            </a:r>
          </a:p>
          <a:p>
            <a:pPr lvl="7"/>
            <a:r>
              <a:rPr lang="de-DE" noProof="0" dirty="0" smtClean="0"/>
              <a:t>8</a:t>
            </a:r>
          </a:p>
          <a:p>
            <a:pPr lvl="8"/>
            <a:r>
              <a:rPr lang="de-DE" noProof="0" dirty="0" smtClean="0"/>
              <a:t>9</a:t>
            </a:r>
            <a:endParaRPr lang="de-DE" noProof="0" dirty="0"/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72983" y="260291"/>
            <a:ext cx="5422224" cy="155539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noProof="0" dirty="0" smtClean="0"/>
              <a:t>Optionale Zeile zur Anzeige des Kapitels</a:t>
            </a:r>
            <a:endParaRPr lang="de-DE" noProof="0" dirty="0"/>
          </a:p>
        </p:txBody>
      </p:sp>
      <p:sp>
        <p:nvSpPr>
          <p:cNvPr id="15" name="Freeform 54"/>
          <p:cNvSpPr>
            <a:spLocks noEditPoints="1"/>
          </p:cNvSpPr>
          <p:nvPr userDrawn="1"/>
        </p:nvSpPr>
        <p:spPr bwMode="auto">
          <a:xfrm>
            <a:off x="11097596" y="260649"/>
            <a:ext cx="411760" cy="309906"/>
          </a:xfrm>
          <a:custGeom>
            <a:avLst/>
            <a:gdLst>
              <a:gd name="T0" fmla="*/ 227 w 396"/>
              <a:gd name="T1" fmla="*/ 310 h 397"/>
              <a:gd name="T2" fmla="*/ 227 w 396"/>
              <a:gd name="T3" fmla="*/ 91 h 397"/>
              <a:gd name="T4" fmla="*/ 204 w 396"/>
              <a:gd name="T5" fmla="*/ 68 h 397"/>
              <a:gd name="T6" fmla="*/ 152 w 396"/>
              <a:gd name="T7" fmla="*/ 68 h 397"/>
              <a:gd name="T8" fmla="*/ 152 w 396"/>
              <a:gd name="T9" fmla="*/ 92 h 397"/>
              <a:gd name="T10" fmla="*/ 155 w 396"/>
              <a:gd name="T11" fmla="*/ 92 h 397"/>
              <a:gd name="T12" fmla="*/ 169 w 396"/>
              <a:gd name="T13" fmla="*/ 109 h 397"/>
              <a:gd name="T14" fmla="*/ 169 w 396"/>
              <a:gd name="T15" fmla="*/ 310 h 397"/>
              <a:gd name="T16" fmla="*/ 227 w 396"/>
              <a:gd name="T17" fmla="*/ 310 h 397"/>
              <a:gd name="T18" fmla="*/ 252 w 396"/>
              <a:gd name="T19" fmla="*/ 310 h 397"/>
              <a:gd name="T20" fmla="*/ 309 w 396"/>
              <a:gd name="T21" fmla="*/ 310 h 397"/>
              <a:gd name="T22" fmla="*/ 309 w 396"/>
              <a:gd name="T23" fmla="*/ 139 h 397"/>
              <a:gd name="T24" fmla="*/ 286 w 396"/>
              <a:gd name="T25" fmla="*/ 116 h 397"/>
              <a:gd name="T26" fmla="*/ 252 w 396"/>
              <a:gd name="T27" fmla="*/ 116 h 397"/>
              <a:gd name="T28" fmla="*/ 252 w 396"/>
              <a:gd name="T29" fmla="*/ 310 h 397"/>
              <a:gd name="T30" fmla="*/ 144 w 396"/>
              <a:gd name="T31" fmla="*/ 310 h 397"/>
              <a:gd name="T32" fmla="*/ 144 w 396"/>
              <a:gd name="T33" fmla="*/ 116 h 397"/>
              <a:gd name="T34" fmla="*/ 111 w 396"/>
              <a:gd name="T35" fmla="*/ 116 h 397"/>
              <a:gd name="T36" fmla="*/ 87 w 396"/>
              <a:gd name="T37" fmla="*/ 139 h 397"/>
              <a:gd name="T38" fmla="*/ 87 w 396"/>
              <a:gd name="T39" fmla="*/ 310 h 397"/>
              <a:gd name="T40" fmla="*/ 144 w 396"/>
              <a:gd name="T41" fmla="*/ 310 h 397"/>
              <a:gd name="T42" fmla="*/ 363 w 396"/>
              <a:gd name="T43" fmla="*/ 199 h 397"/>
              <a:gd name="T44" fmla="*/ 198 w 396"/>
              <a:gd name="T45" fmla="*/ 365 h 397"/>
              <a:gd name="T46" fmla="*/ 33 w 396"/>
              <a:gd name="T47" fmla="*/ 199 h 397"/>
              <a:gd name="T48" fmla="*/ 198 w 396"/>
              <a:gd name="T49" fmla="*/ 32 h 397"/>
              <a:gd name="T50" fmla="*/ 363 w 396"/>
              <a:gd name="T51" fmla="*/ 199 h 397"/>
              <a:gd name="T52" fmla="*/ 396 w 396"/>
              <a:gd name="T53" fmla="*/ 199 h 397"/>
              <a:gd name="T54" fmla="*/ 198 w 396"/>
              <a:gd name="T55" fmla="*/ 0 h 397"/>
              <a:gd name="T56" fmla="*/ 0 w 396"/>
              <a:gd name="T57" fmla="*/ 199 h 397"/>
              <a:gd name="T58" fmla="*/ 198 w 396"/>
              <a:gd name="T59" fmla="*/ 397 h 397"/>
              <a:gd name="T60" fmla="*/ 396 w 396"/>
              <a:gd name="T61" fmla="*/ 199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96" h="397">
                <a:moveTo>
                  <a:pt x="227" y="310"/>
                </a:moveTo>
                <a:cubicBezTo>
                  <a:pt x="227" y="91"/>
                  <a:pt x="227" y="91"/>
                  <a:pt x="227" y="91"/>
                </a:cubicBezTo>
                <a:cubicBezTo>
                  <a:pt x="227" y="73"/>
                  <a:pt x="220" y="68"/>
                  <a:pt x="204" y="68"/>
                </a:cubicBezTo>
                <a:cubicBezTo>
                  <a:pt x="152" y="68"/>
                  <a:pt x="152" y="68"/>
                  <a:pt x="152" y="68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5" y="92"/>
                  <a:pt x="155" y="92"/>
                  <a:pt x="155" y="92"/>
                </a:cubicBezTo>
                <a:cubicBezTo>
                  <a:pt x="167" y="92"/>
                  <a:pt x="169" y="95"/>
                  <a:pt x="169" y="109"/>
                </a:cubicBezTo>
                <a:cubicBezTo>
                  <a:pt x="169" y="310"/>
                  <a:pt x="169" y="310"/>
                  <a:pt x="169" y="310"/>
                </a:cubicBezTo>
                <a:lnTo>
                  <a:pt x="227" y="310"/>
                </a:lnTo>
                <a:close/>
                <a:moveTo>
                  <a:pt x="252" y="310"/>
                </a:moveTo>
                <a:cubicBezTo>
                  <a:pt x="309" y="310"/>
                  <a:pt x="309" y="310"/>
                  <a:pt x="309" y="310"/>
                </a:cubicBezTo>
                <a:cubicBezTo>
                  <a:pt x="309" y="139"/>
                  <a:pt x="309" y="139"/>
                  <a:pt x="309" y="139"/>
                </a:cubicBezTo>
                <a:cubicBezTo>
                  <a:pt x="309" y="122"/>
                  <a:pt x="302" y="116"/>
                  <a:pt x="286" y="116"/>
                </a:cubicBezTo>
                <a:cubicBezTo>
                  <a:pt x="252" y="116"/>
                  <a:pt x="252" y="116"/>
                  <a:pt x="252" y="116"/>
                </a:cubicBezTo>
                <a:lnTo>
                  <a:pt x="252" y="310"/>
                </a:lnTo>
                <a:close/>
                <a:moveTo>
                  <a:pt x="144" y="310"/>
                </a:moveTo>
                <a:cubicBezTo>
                  <a:pt x="144" y="116"/>
                  <a:pt x="144" y="116"/>
                  <a:pt x="144" y="116"/>
                </a:cubicBezTo>
                <a:cubicBezTo>
                  <a:pt x="111" y="116"/>
                  <a:pt x="111" y="116"/>
                  <a:pt x="111" y="116"/>
                </a:cubicBezTo>
                <a:cubicBezTo>
                  <a:pt x="94" y="116"/>
                  <a:pt x="87" y="122"/>
                  <a:pt x="87" y="139"/>
                </a:cubicBezTo>
                <a:cubicBezTo>
                  <a:pt x="87" y="310"/>
                  <a:pt x="87" y="310"/>
                  <a:pt x="87" y="310"/>
                </a:cubicBezTo>
                <a:lnTo>
                  <a:pt x="144" y="310"/>
                </a:lnTo>
                <a:close/>
                <a:moveTo>
                  <a:pt x="363" y="199"/>
                </a:moveTo>
                <a:cubicBezTo>
                  <a:pt x="363" y="295"/>
                  <a:pt x="293" y="365"/>
                  <a:pt x="198" y="365"/>
                </a:cubicBezTo>
                <a:cubicBezTo>
                  <a:pt x="103" y="365"/>
                  <a:pt x="33" y="295"/>
                  <a:pt x="33" y="199"/>
                </a:cubicBezTo>
                <a:cubicBezTo>
                  <a:pt x="33" y="102"/>
                  <a:pt x="103" y="32"/>
                  <a:pt x="198" y="32"/>
                </a:cubicBezTo>
                <a:cubicBezTo>
                  <a:pt x="293" y="32"/>
                  <a:pt x="363" y="103"/>
                  <a:pt x="363" y="199"/>
                </a:cubicBezTo>
                <a:moveTo>
                  <a:pt x="396" y="199"/>
                </a:moveTo>
                <a:cubicBezTo>
                  <a:pt x="396" y="85"/>
                  <a:pt x="312" y="0"/>
                  <a:pt x="198" y="0"/>
                </a:cubicBezTo>
                <a:cubicBezTo>
                  <a:pt x="85" y="0"/>
                  <a:pt x="0" y="85"/>
                  <a:pt x="0" y="199"/>
                </a:cubicBezTo>
                <a:cubicBezTo>
                  <a:pt x="0" y="312"/>
                  <a:pt x="85" y="397"/>
                  <a:pt x="198" y="397"/>
                </a:cubicBezTo>
                <a:cubicBezTo>
                  <a:pt x="312" y="397"/>
                  <a:pt x="396" y="312"/>
                  <a:pt x="396" y="199"/>
                </a:cubicBezTo>
              </a:path>
            </a:pathLst>
          </a:custGeom>
          <a:solidFill>
            <a:srgbClr val="003781"/>
          </a:solidFill>
          <a:ln>
            <a:noFill/>
          </a:ln>
          <a:extLst/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2189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3781"/>
              </a:solidFill>
              <a:effectLst/>
              <a:uLnTx/>
              <a:uFillTx/>
            </a:endParaRP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69121" y="261878"/>
            <a:ext cx="9152625" cy="76817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21"/>
          </p:nvPr>
        </p:nvSpPr>
        <p:spPr>
          <a:xfrm>
            <a:off x="670052" y="6471297"/>
            <a:ext cx="10318208" cy="125322"/>
          </a:xfrm>
          <a:prstGeom prst="rect">
            <a:avLst/>
          </a:prstGeom>
        </p:spPr>
        <p:txBody>
          <a:bodyPr/>
          <a:lstStyle/>
          <a:p>
            <a:r>
              <a:rPr lang="de-DE" noProof="0" smtClean="0"/>
              <a:t>© Copyright Allianz Lebensversicherungs-AG | Liquidations-Direktversicherung | Haile/Scheufler | Stuttgart | Februar 2020</a:t>
            </a:r>
            <a:endParaRPr lang="de-DE" noProof="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22"/>
          </p:nvPr>
        </p:nvSpPr>
        <p:spPr>
          <a:xfrm>
            <a:off x="10991695" y="6492447"/>
            <a:ext cx="532791" cy="365554"/>
          </a:xfrm>
          <a:prstGeom prst="rect">
            <a:avLst/>
          </a:prstGeom>
        </p:spPr>
        <p:txBody>
          <a:bodyPr/>
          <a:lstStyle/>
          <a:p>
            <a:fld id="{61201FF1-C63B-412E-ABF0-3D0E918900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0041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7618948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829456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55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  <p:sldLayoutId id="2147483715" r:id="rId54"/>
    <p:sldLayoutId id="2147483717" r:id="rId55"/>
    <p:sldLayoutId id="2147483718" r:id="rId56"/>
    <p:sldLayoutId id="2147483719" r:id="rId57"/>
    <p:sldLayoutId id="2147483720" r:id="rId58"/>
    <p:sldLayoutId id="2147483721" r:id="rId59"/>
    <p:sldLayoutId id="2147483722" r:id="rId60"/>
    <p:sldLayoutId id="2147483723" r:id="rId61"/>
    <p:sldLayoutId id="2147483724" r:id="rId62"/>
    <p:sldLayoutId id="2147483725" r:id="rId63"/>
    <p:sldLayoutId id="2147483726" r:id="rId64"/>
    <p:sldLayoutId id="2147483727" r:id="rId65"/>
    <p:sldLayoutId id="2147483728" r:id="rId66"/>
    <p:sldLayoutId id="2147483729" r:id="rId67"/>
    <p:sldLayoutId id="2147483730" r:id="rId68"/>
    <p:sldLayoutId id="2147483731" r:id="rId69"/>
    <p:sldLayoutId id="2147483732" r:id="rId70"/>
    <p:sldLayoutId id="2147483733" r:id="rId7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s://www.google.de/url?sa=i&amp;rct=j&amp;q=&amp;esrc=s&amp;source=images&amp;cd=&amp;cad=rja&amp;uact=8&amp;ved=2ahUKEwjChbyrv-PfAhUBRBoKHX8QBPgQjRx6BAgBEAU&amp;url=https://www.prisma.de/news/Rowan-Atkinson-mag-Mr.-Bean-und-Johnny-English-nicht,20178382&amp;psig=AOvVaw1Z2NYQ0Az3Sku9O9jCzCgC&amp;ust=1547219193601818" TargetMode="External"/><Relationship Id="rId7" Type="http://schemas.openxmlformats.org/officeDocument/2006/relationships/hyperlink" Target="https://www.google.de/url?sa=i&amp;rct=j&amp;q=&amp;esrc=s&amp;source=images&amp;cd=&amp;cad=rja&amp;uact=8&amp;ved=2ahUKEwiPwITh-eXfAhXxzoUKHS-VCj8QjRx6BAgBEAU&amp;url=https://www.comarch.ch/branchen/versicherungen/comarch-digital-insurance/vertriebskraefte/&amp;psig=AOvVaw10X0l4jomwYpwXknSxkW1c&amp;ust=154730366404806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hyperlink" Target="https://www.google.de/url?sa=i&amp;rct=j&amp;q=&amp;esrc=s&amp;source=images&amp;cd=&amp;cad=rja&amp;uact=8&amp;ved=2ahUKEwiZ6NrF4uXfAhUCExoKHS4zBP0QjRx6BAgBEAU&amp;url=https://de.finance.yahoo.com/nachrichten/3-finanztipps-f%C3%BCr-erste-jahr-080004118.html&amp;psig=AOvVaw3s3JxMvEykc9mFBPC65YrO&amp;ust=1547297458691360" TargetMode="Externa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hyperlink" Target="https://www.google.de/url?sa=i&amp;rct=j&amp;q=&amp;esrc=s&amp;source=images&amp;cd=&amp;cad=rja&amp;uact=8&amp;ved=2ahUKEwjD8rjH5-XfAhXSx4UKHTVGAikQjRx6BAgBEAU&amp;url=https://www.weka.ch/themen/recht/gesellschaftsrecht/gmbh/article/gmbh-liquidation-die-aufloesung-und-deren-rechtsfolgen/&amp;psig=AOvVaw1p4L7su8V5i8QW13Qlomdo&amp;ust=1547298813432356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de/url?sa=i&amp;rct=j&amp;q=&amp;esrc=s&amp;source=images&amp;cd=&amp;cad=rja&amp;uact=8&amp;ved=2ahUKEwjn3ODKi-PfAhVFxhoKHTHFAjQQjRx6BAgBEAU&amp;url=https://www.impulse.de/recht-steuern/rechtsratgeber/betriebsaufgabe/2106137.html&amp;psig=AOvVaw08pLGXgk4blPmfbKHbKIlj&amp;ust=154720542857239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mit Pfeil 3"/>
          <p:cNvCxnSpPr/>
          <p:nvPr/>
        </p:nvCxnSpPr>
        <p:spPr>
          <a:xfrm>
            <a:off x="5796911" y="4436879"/>
            <a:ext cx="332272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/>
        </p:nvCxnSpPr>
        <p:spPr>
          <a:xfrm>
            <a:off x="5664052" y="1053286"/>
            <a:ext cx="0" cy="4463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2496433" y="1629217"/>
            <a:ext cx="2951645" cy="246164"/>
          </a:xfrm>
          <a:prstGeom prst="rect">
            <a:avLst/>
          </a:prstGeom>
          <a:solidFill>
            <a:srgbClr val="EFE8E6"/>
          </a:solidFill>
        </p:spPr>
        <p:txBody>
          <a:bodyPr vert="horz" wrap="square" lIns="0" tIns="0" rIns="0" bIns="0" rtlCol="0">
            <a:spAutoFit/>
          </a:bodyPr>
          <a:lstStyle/>
          <a:p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860934" y="1629217"/>
            <a:ext cx="2951645" cy="246164"/>
          </a:xfrm>
          <a:prstGeom prst="rect">
            <a:avLst/>
          </a:prstGeom>
          <a:solidFill>
            <a:srgbClr val="EFE8E6"/>
          </a:solidFill>
        </p:spPr>
        <p:txBody>
          <a:bodyPr vert="horz" wrap="square" lIns="0" tIns="0" rIns="0" bIns="0" rtlCol="0">
            <a:spAutoFit/>
          </a:bodyPr>
          <a:lstStyle/>
          <a:p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252342" y="1968086"/>
            <a:ext cx="1295844" cy="395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1400" dirty="0"/>
              <a:t>GmbH </a:t>
            </a:r>
          </a:p>
        </p:txBody>
      </p:sp>
      <p:sp>
        <p:nvSpPr>
          <p:cNvPr id="10" name="Rechteck 9"/>
          <p:cNvSpPr/>
          <p:nvPr/>
        </p:nvSpPr>
        <p:spPr>
          <a:xfrm>
            <a:off x="3252342" y="3500990"/>
            <a:ext cx="1295844" cy="374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1400" dirty="0"/>
              <a:t>Arbeitnehmer </a:t>
            </a:r>
          </a:p>
        </p:txBody>
      </p:sp>
      <p:sp>
        <p:nvSpPr>
          <p:cNvPr id="11" name="Rechteck 10"/>
          <p:cNvSpPr/>
          <p:nvPr/>
        </p:nvSpPr>
        <p:spPr>
          <a:xfrm>
            <a:off x="6538504" y="3500991"/>
            <a:ext cx="1645809" cy="374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1400" dirty="0"/>
              <a:t> </a:t>
            </a:r>
            <a:r>
              <a:rPr lang="de-DE" sz="1400" dirty="0"/>
              <a:t>Arbeitnehmer </a:t>
            </a:r>
            <a:endParaRPr lang="de-DE" sz="1400" dirty="0"/>
          </a:p>
        </p:txBody>
      </p:sp>
      <p:sp>
        <p:nvSpPr>
          <p:cNvPr id="12" name="Rechteck 11"/>
          <p:cNvSpPr/>
          <p:nvPr/>
        </p:nvSpPr>
        <p:spPr>
          <a:xfrm>
            <a:off x="6492516" y="1950088"/>
            <a:ext cx="1691796" cy="431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de-DE" sz="1400" dirty="0"/>
              <a:t>Lebensversicherer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496434" y="4150075"/>
            <a:ext cx="806124" cy="15385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r>
              <a:rPr lang="de-DE" sz="1000" dirty="0"/>
              <a:t>Zusagebeginn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5334130" y="4140206"/>
            <a:ext cx="833369" cy="184623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0" rIns="0" bIns="0" rtlCol="0">
            <a:spAutoFit/>
          </a:bodyPr>
          <a:lstStyle/>
          <a:p>
            <a:r>
              <a:rPr lang="de-DE" sz="1200" b="1" dirty="0"/>
              <a:t>Liquidation</a:t>
            </a:r>
          </a:p>
        </p:txBody>
      </p:sp>
      <p:sp>
        <p:nvSpPr>
          <p:cNvPr id="15" name="Rechteck 14"/>
          <p:cNvSpPr/>
          <p:nvPr/>
        </p:nvSpPr>
        <p:spPr>
          <a:xfrm>
            <a:off x="2504131" y="2594783"/>
            <a:ext cx="954197" cy="369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+mj-lt"/>
              </a:rPr>
              <a:t>bAV-Zusage</a:t>
            </a:r>
            <a:r>
              <a:rPr lang="de-DE" dirty="0">
                <a:latin typeface="+mj-lt"/>
              </a:rPr>
              <a:t> </a:t>
            </a:r>
            <a:endParaRPr lang="de-DE" dirty="0">
              <a:latin typeface="+mj-lt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641855" y="2807785"/>
            <a:ext cx="723108" cy="246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dirty="0"/>
              <a:t>Anspruch</a:t>
            </a:r>
          </a:p>
        </p:txBody>
      </p:sp>
      <p:sp>
        <p:nvSpPr>
          <p:cNvPr id="17" name="Rechteck 16"/>
          <p:cNvSpPr/>
          <p:nvPr/>
        </p:nvSpPr>
        <p:spPr>
          <a:xfrm>
            <a:off x="5796910" y="2587652"/>
            <a:ext cx="1223853" cy="70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+mj-lt"/>
              </a:rPr>
              <a:t>Liquidationsdirekt-versicherung und Übernahme-vereinbarung </a:t>
            </a:r>
            <a:endParaRPr lang="de-DE" sz="1000" dirty="0">
              <a:latin typeface="+mj-lt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7822760" y="2820486"/>
            <a:ext cx="723108" cy="246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dirty="0"/>
              <a:t>Anspruch</a:t>
            </a:r>
          </a:p>
        </p:txBody>
      </p:sp>
      <p:sp>
        <p:nvSpPr>
          <p:cNvPr id="19" name="Rechteck 18"/>
          <p:cNvSpPr/>
          <p:nvPr/>
        </p:nvSpPr>
        <p:spPr>
          <a:xfrm>
            <a:off x="2424442" y="4637039"/>
            <a:ext cx="2285471" cy="400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Myriad Pro" panose="020B0503030403020204" pitchFamily="34" charset="0"/>
              </a:rPr>
              <a:t>Die </a:t>
            </a:r>
            <a:r>
              <a:rPr lang="de-DE" sz="1000" dirty="0">
                <a:latin typeface="Myriad Pro" panose="020B0503030403020204" pitchFamily="34" charset="0"/>
              </a:rPr>
              <a:t>GmbH </a:t>
            </a:r>
            <a:r>
              <a:rPr lang="de-DE" sz="1000" dirty="0">
                <a:latin typeface="Myriad Pro" panose="020B0503030403020204" pitchFamily="34" charset="0"/>
              </a:rPr>
              <a:t>übt </a:t>
            </a:r>
            <a:r>
              <a:rPr lang="de-DE" sz="1000" dirty="0">
                <a:latin typeface="Myriad Pro" panose="020B0503030403020204" pitchFamily="34" charset="0"/>
              </a:rPr>
              <a:t>ihre Betriebstätigkeit </a:t>
            </a:r>
          </a:p>
          <a:p>
            <a:r>
              <a:rPr lang="de-DE" sz="1000" dirty="0">
                <a:latin typeface="Myriad Pro" panose="020B0503030403020204" pitchFamily="34" charset="0"/>
              </a:rPr>
              <a:t>aus oder hat diese bereits eingestellt. </a:t>
            </a:r>
          </a:p>
        </p:txBody>
      </p:sp>
      <p:sp>
        <p:nvSpPr>
          <p:cNvPr id="20" name="Rechteck 19"/>
          <p:cNvSpPr/>
          <p:nvPr/>
        </p:nvSpPr>
        <p:spPr>
          <a:xfrm>
            <a:off x="6815914" y="4156857"/>
            <a:ext cx="2546618" cy="246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de-DE" sz="1000" dirty="0">
                <a:solidFill>
                  <a:srgbClr val="FF0000"/>
                </a:solidFill>
                <a:latin typeface="+mj-lt"/>
              </a:rPr>
              <a:t>Die </a:t>
            </a:r>
            <a:r>
              <a:rPr lang="de-DE" sz="1000" dirty="0">
                <a:solidFill>
                  <a:srgbClr val="FF0000"/>
                </a:solidFill>
                <a:latin typeface="+mj-lt"/>
              </a:rPr>
              <a:t>bAV-Zusage </a:t>
            </a:r>
            <a:r>
              <a:rPr lang="de-DE" sz="1000" dirty="0">
                <a:solidFill>
                  <a:srgbClr val="FF0000"/>
                </a:solidFill>
                <a:latin typeface="+mj-lt"/>
              </a:rPr>
              <a:t>ist übernommen</a:t>
            </a:r>
            <a:r>
              <a:rPr lang="de-DE" sz="1000" dirty="0">
                <a:latin typeface="+mj-lt"/>
              </a:rPr>
              <a:t>. </a:t>
            </a:r>
          </a:p>
        </p:txBody>
      </p:sp>
      <p:sp>
        <p:nvSpPr>
          <p:cNvPr id="21" name="Rechteck 20"/>
          <p:cNvSpPr/>
          <p:nvPr/>
        </p:nvSpPr>
        <p:spPr>
          <a:xfrm>
            <a:off x="5860934" y="4637038"/>
            <a:ext cx="3059632" cy="553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Myriad Pro" panose="020B0503030403020204" pitchFamily="34" charset="0"/>
              </a:rPr>
              <a:t>Die </a:t>
            </a:r>
            <a:r>
              <a:rPr lang="de-DE" sz="1000" dirty="0">
                <a:latin typeface="Myriad Pro" panose="020B0503030403020204" pitchFamily="34" charset="0"/>
              </a:rPr>
              <a:t>GmbH ist liquidiert und aus dem </a:t>
            </a:r>
            <a:r>
              <a:rPr lang="de-DE" sz="1000" dirty="0">
                <a:latin typeface="Myriad Pro" panose="020B0503030403020204" pitchFamily="34" charset="0"/>
              </a:rPr>
              <a:t>aus </a:t>
            </a:r>
            <a:r>
              <a:rPr lang="de-DE" sz="1000" dirty="0">
                <a:latin typeface="Myriad Pro" panose="020B0503030403020204" pitchFamily="34" charset="0"/>
              </a:rPr>
              <a:t>oder hat diese bereits eingestellt. Handelsregister gelöscht, d.h. sie </a:t>
            </a:r>
            <a:r>
              <a:rPr lang="de-DE" sz="1000" dirty="0">
                <a:latin typeface="Myriad Pro" panose="020B0503030403020204" pitchFamily="34" charset="0"/>
              </a:rPr>
              <a:t>existiert </a:t>
            </a:r>
            <a:r>
              <a:rPr lang="de-DE" sz="1000" dirty="0">
                <a:latin typeface="Myriad Pro" panose="020B0503030403020204" pitchFamily="34" charset="0"/>
              </a:rPr>
              <a:t>nicht mehr. </a:t>
            </a:r>
          </a:p>
        </p:txBody>
      </p:sp>
      <p:cxnSp>
        <p:nvCxnSpPr>
          <p:cNvPr id="23" name="Gerader Verbinder 22"/>
          <p:cNvCxnSpPr/>
          <p:nvPr/>
        </p:nvCxnSpPr>
        <p:spPr>
          <a:xfrm>
            <a:off x="2280459" y="4436879"/>
            <a:ext cx="331160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flipH="1">
            <a:off x="3455078" y="2493113"/>
            <a:ext cx="3250" cy="9265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/>
          <p:nvPr/>
        </p:nvCxnSpPr>
        <p:spPr>
          <a:xfrm flipH="1">
            <a:off x="7005606" y="2473260"/>
            <a:ext cx="3250" cy="9265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V="1">
            <a:off x="4296217" y="2477493"/>
            <a:ext cx="0" cy="90674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 flipV="1">
            <a:off x="7692566" y="2493113"/>
            <a:ext cx="0" cy="90674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10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4294967295"/>
          </p:nvPr>
        </p:nvSpPr>
        <p:spPr>
          <a:xfrm>
            <a:off x="364221" y="1564105"/>
            <a:ext cx="11442768" cy="529389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§ </a:t>
            </a:r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 Nr. 65 </a:t>
            </a:r>
            <a:r>
              <a:rPr lang="de-DE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EStG</a:t>
            </a:r>
          </a:p>
          <a:p>
            <a:pPr marL="0" indent="0">
              <a:buNone/>
            </a:pPr>
            <a:endParaRPr lang="de-DE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Steuerfrei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sind…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Leistungen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zur Übernahme von Versorgungsleistungen oder unverfallbaren</a:t>
            </a:r>
          </a:p>
          <a:p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Versorgungsanwartschaften durch eine Pensionskasse oder ein Unternehmen der</a:t>
            </a:r>
          </a:p>
          <a:p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Lebensversicherung in den in § 4 Abs. 4 BetrAVG bezeichneten </a:t>
            </a:r>
            <a:r>
              <a:rPr lang="de-DE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Fällen.</a:t>
            </a:r>
            <a:r>
              <a:rPr lang="de-DE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den</a:t>
            </a:r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(§ 2 Abs. 2 Satz 4 bis 6 BetrAVG).</a:t>
            </a:r>
            <a:endParaRPr lang="de-DE" sz="2400" dirty="0"/>
          </a:p>
        </p:txBody>
      </p:sp>
      <p:sp>
        <p:nvSpPr>
          <p:cNvPr id="6" name="Titel 3"/>
          <p:cNvSpPr txBox="1">
            <a:spLocks/>
          </p:cNvSpPr>
          <p:nvPr/>
        </p:nvSpPr>
        <p:spPr>
          <a:xfrm>
            <a:off x="364221" y="238542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 err="1" smtClean="0">
                <a:solidFill>
                  <a:schemeClr val="tx1"/>
                </a:solidFill>
              </a:rPr>
              <a:t>GesetzesGrundlage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01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Grundsatz der Wertgleichheit (1)</a:t>
            </a:r>
          </a:p>
        </p:txBody>
      </p:sp>
      <p:pic>
        <p:nvPicPr>
          <p:cNvPr id="55304" name="Picture 14" descr="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312" y="4431769"/>
            <a:ext cx="874663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hteck 15"/>
          <p:cNvSpPr/>
          <p:nvPr/>
        </p:nvSpPr>
        <p:spPr>
          <a:xfrm>
            <a:off x="380736" y="1695766"/>
            <a:ext cx="4019318" cy="3476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Zielsetzung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4565144" y="1695766"/>
            <a:ext cx="3974870" cy="3476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Lösungsansätze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4565144" y="2169014"/>
            <a:ext cx="3974870" cy="3137469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ct val="0"/>
              </a:spcAft>
              <a:buClr>
                <a:schemeClr val="accent1"/>
              </a:buClr>
            </a:pPr>
            <a:endParaRPr lang="de-DE" altLang="de-DE" sz="1400" dirty="0">
              <a:solidFill>
                <a:srgbClr val="010915"/>
              </a:solidFill>
            </a:endParaRPr>
          </a:p>
          <a:p>
            <a:pPr>
              <a:spcAft>
                <a:spcPct val="0"/>
              </a:spcAft>
              <a:buClr>
                <a:schemeClr val="accent1"/>
              </a:buClr>
            </a:pPr>
            <a:r>
              <a:rPr lang="de-DE" altLang="de-DE" sz="1400" dirty="0">
                <a:solidFill>
                  <a:srgbClr val="010915"/>
                </a:solidFill>
              </a:rPr>
              <a:t>Sofern </a:t>
            </a:r>
            <a:r>
              <a:rPr lang="de-DE" altLang="de-DE" sz="1400" dirty="0">
                <a:solidFill>
                  <a:srgbClr val="010915"/>
                </a:solidFill>
              </a:rPr>
              <a:t>arbeitsrechtlich möglich, </a:t>
            </a:r>
            <a:r>
              <a:rPr lang="de-DE" altLang="de-DE" sz="1400" dirty="0">
                <a:solidFill>
                  <a:srgbClr val="010915"/>
                </a:solidFill>
              </a:rPr>
              <a:t>können ggf.: </a:t>
            </a:r>
            <a:endParaRPr lang="de-DE" altLang="de-DE" sz="1400" dirty="0">
              <a:solidFill>
                <a:srgbClr val="010915"/>
              </a:solidFill>
            </a:endParaRPr>
          </a:p>
          <a:p>
            <a:pPr>
              <a:spcAft>
                <a:spcPct val="0"/>
              </a:spcAft>
              <a:buClr>
                <a:schemeClr val="accent1"/>
              </a:buClr>
            </a:pPr>
            <a:endParaRPr lang="de-DE" altLang="de-DE" sz="500" dirty="0">
              <a:solidFill>
                <a:srgbClr val="010915"/>
              </a:solidFill>
            </a:endParaRPr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zugesagte Leistungen </a:t>
            </a:r>
            <a:r>
              <a:rPr lang="de-DE" altLang="de-DE" sz="1400" b="1" dirty="0"/>
              <a:t>reduziert</a:t>
            </a:r>
            <a:endParaRPr lang="de-DE" altLang="de-DE" sz="1400" dirty="0"/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zugesagte Leistungen </a:t>
            </a:r>
            <a:r>
              <a:rPr lang="de-DE" altLang="de-DE" sz="1400" b="1" dirty="0"/>
              <a:t>erhöht</a:t>
            </a:r>
            <a:endParaRPr lang="de-DE" altLang="de-DE" sz="1400" b="1" dirty="0"/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zugesagte Leistungen </a:t>
            </a:r>
            <a:r>
              <a:rPr lang="de-DE" altLang="de-DE" sz="1400" b="1" dirty="0"/>
              <a:t>abgeändert</a:t>
            </a:r>
          </a:p>
          <a:p>
            <a:r>
              <a:rPr lang="de-DE" altLang="de-DE" sz="1400" dirty="0"/>
              <a:t>werden</a:t>
            </a:r>
            <a:endParaRPr lang="de-DE" altLang="de-DE" sz="1400" dirty="0"/>
          </a:p>
          <a:p>
            <a:pPr>
              <a:spcAft>
                <a:spcPct val="0"/>
              </a:spcAft>
              <a:buClr>
                <a:schemeClr val="accent1"/>
              </a:buClr>
            </a:pPr>
            <a:endParaRPr lang="de-DE" altLang="de-DE" sz="1400" dirty="0">
              <a:solidFill>
                <a:srgbClr val="010915"/>
              </a:solidFill>
            </a:endParaRPr>
          </a:p>
          <a:p>
            <a:pPr>
              <a:spcAft>
                <a:spcPct val="0"/>
              </a:spcAft>
              <a:buClr>
                <a:schemeClr val="accent1"/>
              </a:buClr>
            </a:pPr>
            <a:r>
              <a:rPr lang="de-DE" altLang="de-DE" sz="1400" dirty="0">
                <a:solidFill>
                  <a:srgbClr val="010915"/>
                </a:solidFill>
              </a:rPr>
              <a:t>Ist eine deckungsgleiche </a:t>
            </a:r>
            <a:r>
              <a:rPr lang="de-DE" altLang="de-DE" sz="1400" dirty="0">
                <a:solidFill>
                  <a:srgbClr val="010915"/>
                </a:solidFill>
              </a:rPr>
              <a:t>Abbildung über einen geeigneten Versicherungstarif </a:t>
            </a:r>
            <a:r>
              <a:rPr lang="de-DE" altLang="de-DE" sz="1400" dirty="0">
                <a:solidFill>
                  <a:srgbClr val="010915"/>
                </a:solidFill>
              </a:rPr>
              <a:t>- ggf. auch nach einer Anpassung der Zusage - nicht möglich: </a:t>
            </a:r>
          </a:p>
          <a:p>
            <a:pPr>
              <a:spcAft>
                <a:spcPct val="0"/>
              </a:spcAft>
              <a:buClr>
                <a:schemeClr val="accent1"/>
              </a:buClr>
            </a:pPr>
            <a:endParaRPr lang="de-DE" altLang="de-DE" sz="1400" dirty="0">
              <a:solidFill>
                <a:srgbClr val="010915"/>
              </a:solidFill>
              <a:sym typeface="Wingdings" panose="05000000000000000000" pitchFamily="2" charset="2"/>
            </a:endParaRPr>
          </a:p>
          <a:p>
            <a:pPr>
              <a:spcAft>
                <a:spcPct val="0"/>
              </a:spcAft>
              <a:buClr>
                <a:schemeClr val="accent1"/>
              </a:buClr>
            </a:pPr>
            <a:r>
              <a:rPr lang="de-DE" altLang="de-DE" sz="1400" dirty="0">
                <a:sym typeface="Wingdings" panose="05000000000000000000" pitchFamily="2" charset="2"/>
              </a:rPr>
              <a:t> </a:t>
            </a:r>
            <a:r>
              <a:rPr lang="de-DE" altLang="de-DE" sz="1400" dirty="0"/>
              <a:t>Wir bieten </a:t>
            </a:r>
            <a:r>
              <a:rPr lang="de-DE" altLang="de-DE" sz="1400" b="1" dirty="0"/>
              <a:t>keine</a:t>
            </a:r>
            <a:r>
              <a:rPr lang="de-DE" altLang="de-DE" sz="1400" dirty="0"/>
              <a:t> Liquidations-Direktversicherung an.</a:t>
            </a:r>
            <a:endParaRPr lang="de-DE" altLang="de-DE" sz="1400" dirty="0"/>
          </a:p>
        </p:txBody>
      </p:sp>
      <p:sp>
        <p:nvSpPr>
          <p:cNvPr id="19" name="Rechteck 18"/>
          <p:cNvSpPr/>
          <p:nvPr/>
        </p:nvSpPr>
        <p:spPr>
          <a:xfrm>
            <a:off x="380736" y="2169014"/>
            <a:ext cx="4035984" cy="3137468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50000"/>
              </a:lnSpc>
              <a:spcAft>
                <a:spcPct val="0"/>
              </a:spcAft>
              <a:buClr>
                <a:srgbClr val="113388"/>
              </a:buClr>
            </a:pPr>
            <a:r>
              <a:rPr lang="de-DE" altLang="de-DE" sz="2200" dirty="0">
                <a:solidFill>
                  <a:srgbClr val="010915"/>
                </a:solidFill>
              </a:rPr>
              <a:t>Die Versorgungsverpflichtung </a:t>
            </a:r>
            <a:r>
              <a:rPr lang="de-DE" altLang="de-DE" sz="2200" dirty="0">
                <a:solidFill>
                  <a:srgbClr val="000000"/>
                </a:solidFill>
              </a:rPr>
              <a:t>muss nach</a:t>
            </a:r>
            <a:r>
              <a:rPr lang="de-DE" altLang="de-DE" sz="2200" dirty="0">
                <a:solidFill>
                  <a:srgbClr val="010915"/>
                </a:solidFill>
              </a:rPr>
              <a:t> Art und Höhe </a:t>
            </a:r>
            <a:r>
              <a:rPr lang="de-DE" altLang="de-DE" sz="2200" b="1" dirty="0">
                <a:solidFill>
                  <a:srgbClr val="000000"/>
                </a:solidFill>
              </a:rPr>
              <a:t>deckungsgleich</a:t>
            </a:r>
            <a:r>
              <a:rPr lang="de-DE" altLang="de-DE" sz="2200" dirty="0">
                <a:solidFill>
                  <a:srgbClr val="000000"/>
                </a:solidFill>
              </a:rPr>
              <a:t> </a:t>
            </a:r>
          </a:p>
          <a:p>
            <a:pPr lvl="0" algn="ctr">
              <a:lnSpc>
                <a:spcPct val="150000"/>
              </a:lnSpc>
              <a:spcAft>
                <a:spcPct val="0"/>
              </a:spcAft>
              <a:buClr>
                <a:srgbClr val="113388"/>
              </a:buClr>
            </a:pPr>
            <a:r>
              <a:rPr lang="de-DE" altLang="de-DE" sz="2200" dirty="0">
                <a:solidFill>
                  <a:srgbClr val="010915"/>
                </a:solidFill>
              </a:rPr>
              <a:t>versicherbar sein!</a:t>
            </a:r>
            <a:endParaRPr lang="de-DE" altLang="de-DE" sz="2200" dirty="0">
              <a:solidFill>
                <a:srgbClr val="000000"/>
              </a:solidFill>
            </a:endParaRPr>
          </a:p>
        </p:txBody>
      </p:sp>
      <p:grpSp>
        <p:nvGrpSpPr>
          <p:cNvPr id="20" name="Gruppieren 19"/>
          <p:cNvGrpSpPr/>
          <p:nvPr/>
        </p:nvGrpSpPr>
        <p:grpSpPr>
          <a:xfrm>
            <a:off x="380737" y="5446565"/>
            <a:ext cx="8159277" cy="856647"/>
            <a:chOff x="1413383" y="1498800"/>
            <a:chExt cx="8580723" cy="568813"/>
          </a:xfrm>
        </p:grpSpPr>
        <p:sp>
          <p:nvSpPr>
            <p:cNvPr id="21" name="Rechteck 20"/>
            <p:cNvSpPr/>
            <p:nvPr/>
          </p:nvSpPr>
          <p:spPr>
            <a:xfrm>
              <a:off x="1870791" y="1498800"/>
              <a:ext cx="8123315" cy="5688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rot="0" spcFirstLastPara="0" vertOverflow="overflow" horzOverflow="overflow" vert="horz" wrap="square" lIns="611858" tIns="107975" rIns="107975" bIns="10797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altLang="de-DE" sz="1400" b="1" dirty="0">
                  <a:ea typeface="ＭＳ Ｐゴシック" pitchFamily="34" charset="-128"/>
                </a:rPr>
                <a:t>Hier liegt der Dreh- und Angelpunkt </a:t>
              </a:r>
              <a:r>
                <a:rPr lang="de-DE" altLang="de-DE" sz="1400" b="1" dirty="0">
                  <a:ea typeface="ＭＳ Ｐゴシック" pitchFamily="34" charset="-128"/>
                </a:rPr>
                <a:t>jeder </a:t>
              </a:r>
              <a:r>
                <a:rPr lang="de-DE" altLang="de-DE" sz="1400" b="1" dirty="0">
                  <a:ea typeface="ＭＳ Ｐゴシック" pitchFamily="34" charset="-128"/>
                </a:rPr>
                <a:t>Anbahnung im Bereich der </a:t>
              </a:r>
              <a:r>
                <a:rPr lang="de-DE" altLang="de-DE" sz="1400" b="1" dirty="0">
                  <a:ea typeface="ＭＳ Ｐゴシック" pitchFamily="34" charset="-128"/>
                </a:rPr>
                <a:t>Liquidations-Direktversicherung</a:t>
              </a:r>
              <a:r>
                <a:rPr lang="de-DE" altLang="de-DE" sz="1400" b="1" dirty="0">
                  <a:ea typeface="ＭＳ Ｐゴシック" pitchFamily="34" charset="-128"/>
                </a:rPr>
                <a:t>: Und </a:t>
              </a:r>
              <a:r>
                <a:rPr lang="de-DE" altLang="de-DE" sz="1400" b="1" dirty="0">
                  <a:ea typeface="ＭＳ Ｐゴシック" pitchFamily="34" charset="-128"/>
                </a:rPr>
                <a:t>dazu </a:t>
              </a:r>
              <a:r>
                <a:rPr lang="de-DE" altLang="de-DE" sz="1400" b="1" dirty="0">
                  <a:ea typeface="ＭＳ Ｐゴシック" pitchFamily="34" charset="-128"/>
                </a:rPr>
                <a:t>braucht es einen kompetenten </a:t>
              </a:r>
              <a:r>
                <a:rPr lang="de-DE" altLang="de-DE" sz="1400" b="1" dirty="0">
                  <a:ea typeface="ＭＳ Ｐゴシック" pitchFamily="34" charset="-128"/>
                </a:rPr>
                <a:t>Partner!</a:t>
              </a:r>
              <a:endParaRPr lang="de-DE" altLang="de-DE" sz="1400" b="1" dirty="0">
                <a:ea typeface="ＭＳ Ｐゴシック" pitchFamily="34" charset="-128"/>
              </a:endParaRPr>
            </a:p>
          </p:txBody>
        </p:sp>
        <p:sp>
          <p:nvSpPr>
            <p:cNvPr id="22" name="Right Arrow Callout 27"/>
            <p:cNvSpPr/>
            <p:nvPr/>
          </p:nvSpPr>
          <p:spPr>
            <a:xfrm>
              <a:off x="1413383" y="1498800"/>
              <a:ext cx="914818" cy="568813"/>
            </a:xfrm>
            <a:prstGeom prst="rightArrowCallout">
              <a:avLst>
                <a:gd name="adj1" fmla="val 100000"/>
                <a:gd name="adj2" fmla="val 50000"/>
                <a:gd name="adj3" fmla="val 32528"/>
                <a:gd name="adj4" fmla="val 8706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2" tIns="304729" rIns="121892" bIns="304729" rtlCol="0" anchor="ctr" anchorCtr="0"/>
            <a:lstStyle/>
            <a:p>
              <a:pPr algn="ctr"/>
              <a:endParaRPr lang="de-DE" sz="1400" dirty="0">
                <a:solidFill>
                  <a:srgbClr val="C00000"/>
                </a:solidFill>
              </a:endParaRPr>
            </a:p>
          </p:txBody>
        </p:sp>
      </p:grpSp>
      <p:pic>
        <p:nvPicPr>
          <p:cNvPr id="23" name="Picture 14" descr="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07" y="4287454"/>
            <a:ext cx="874663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09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364221" y="2127715"/>
            <a:ext cx="8230768" cy="4319480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unterbliebene </a:t>
            </a:r>
            <a:r>
              <a:rPr lang="de-DE" altLang="de-DE" sz="1400" dirty="0"/>
              <a:t>Rentenanpassungen (§ 16 BetrAVG </a:t>
            </a:r>
            <a:r>
              <a:rPr lang="de-DE" altLang="de-DE" sz="1400" dirty="0"/>
              <a:t>oder vertragliche </a:t>
            </a:r>
            <a:r>
              <a:rPr lang="de-DE" altLang="de-DE" sz="1400" dirty="0"/>
              <a:t>Vereinbarung)</a:t>
            </a:r>
          </a:p>
          <a:p>
            <a:pPr marL="895156" lvl="1" indent="-285693">
              <a:buFont typeface="Wingdings" panose="05000000000000000000" pitchFamily="2" charset="2"/>
              <a:buChar char="Ø"/>
            </a:pPr>
            <a:r>
              <a:rPr lang="de-DE" altLang="de-DE" sz="1400" dirty="0"/>
              <a:t>Anpassung der Rentenhöhe an den zum </a:t>
            </a:r>
            <a:r>
              <a:rPr lang="de-DE" altLang="de-DE" sz="1400" dirty="0"/>
              <a:t>jeweiligen Anpassungsstichtag gültigen</a:t>
            </a:r>
          </a:p>
          <a:p>
            <a:pPr lvl="1"/>
            <a:r>
              <a:rPr lang="de-DE" altLang="de-DE" sz="1400" dirty="0"/>
              <a:t>Verbraucherpreisindex </a:t>
            </a:r>
            <a:r>
              <a:rPr lang="de-DE" altLang="de-DE" sz="1400" dirty="0"/>
              <a:t>(VPI</a:t>
            </a:r>
            <a:r>
              <a:rPr lang="de-DE" altLang="de-DE" sz="1400" dirty="0"/>
              <a:t>) – nachholende Anpassung; Ermittlung des  Nachforderungsbetrags </a:t>
            </a:r>
            <a:r>
              <a:rPr lang="de-DE" altLang="de-DE" sz="1400" dirty="0"/>
              <a:t>für in der Vergangenheit </a:t>
            </a:r>
            <a:r>
              <a:rPr lang="de-DE" altLang="de-DE" sz="1400" dirty="0"/>
              <a:t>unterlassene </a:t>
            </a:r>
          </a:p>
          <a:p>
            <a:pPr lvl="1"/>
            <a:r>
              <a:rPr lang="de-DE" altLang="de-DE" sz="1400" dirty="0"/>
              <a:t>Rentenanpassungen (nachträgliche Anpassung).</a:t>
            </a:r>
          </a:p>
          <a:p>
            <a:pPr lvl="1"/>
            <a:endParaRPr lang="de-DE" altLang="de-DE" sz="1400" dirty="0"/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Zusage: Anspruch </a:t>
            </a:r>
            <a:r>
              <a:rPr lang="de-DE" altLang="de-DE" sz="1400" dirty="0"/>
              <a:t>auf Hinterbliebenenrente </a:t>
            </a:r>
            <a:r>
              <a:rPr lang="de-DE" altLang="de-DE" sz="1400" dirty="0"/>
              <a:t>nur </a:t>
            </a:r>
            <a:r>
              <a:rPr lang="de-DE" altLang="de-DE" sz="1400" dirty="0"/>
              <a:t>beim Tod eines </a:t>
            </a:r>
            <a:endParaRPr lang="de-DE" altLang="de-DE" sz="1400" dirty="0"/>
          </a:p>
          <a:p>
            <a:r>
              <a:rPr lang="de-DE" altLang="de-DE" sz="1400" dirty="0"/>
              <a:t>      männlichen Versorgungsberechtigten</a:t>
            </a:r>
          </a:p>
          <a:p>
            <a:pPr marL="895156" lvl="1" indent="-285693">
              <a:buFont typeface="Wingdings" panose="05000000000000000000" pitchFamily="2" charset="2"/>
              <a:buChar char="Ø"/>
            </a:pPr>
            <a:r>
              <a:rPr lang="de-DE" altLang="de-DE" sz="1400" dirty="0"/>
              <a:t>Vereinbarung des Anspruchs auf Hinterbliebenenrente </a:t>
            </a:r>
            <a:endParaRPr lang="de-DE" altLang="de-DE" sz="1400" dirty="0"/>
          </a:p>
          <a:p>
            <a:pPr lvl="1"/>
            <a:r>
              <a:rPr lang="de-DE" altLang="de-DE" sz="1400" dirty="0"/>
              <a:t>ab </a:t>
            </a:r>
            <a:r>
              <a:rPr lang="de-DE" altLang="de-DE" sz="1400" dirty="0"/>
              <a:t>dem  Übertragungsstichtag für alle </a:t>
            </a:r>
            <a:r>
              <a:rPr lang="de-DE" altLang="de-DE" sz="1400" dirty="0"/>
              <a:t>Versorgungsberechtigten</a:t>
            </a:r>
          </a:p>
          <a:p>
            <a:pPr lvl="1"/>
            <a:r>
              <a:rPr lang="de-DE" altLang="de-DE" sz="1400" dirty="0"/>
              <a:t>(</a:t>
            </a:r>
            <a:r>
              <a:rPr lang="de-DE" altLang="de-DE" sz="1400" dirty="0"/>
              <a:t>Frauen und Männer</a:t>
            </a:r>
            <a:r>
              <a:rPr lang="de-DE" altLang="de-DE" sz="1400" dirty="0"/>
              <a:t>)</a:t>
            </a:r>
            <a:endParaRPr lang="de-DE" altLang="de-DE" sz="1400" dirty="0"/>
          </a:p>
          <a:p>
            <a:pPr marL="285693" indent="-285693">
              <a:buFont typeface="Wingdings" panose="05000000000000000000" pitchFamily="2" charset="2"/>
              <a:buChar char="§"/>
            </a:pPr>
            <a:endParaRPr lang="de-DE" altLang="de-DE" sz="800" dirty="0"/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Zusage: </a:t>
            </a:r>
            <a:r>
              <a:rPr lang="de-DE" altLang="de-DE" sz="1400" dirty="0" err="1"/>
              <a:t>Rentenbeginnalter</a:t>
            </a:r>
            <a:r>
              <a:rPr lang="de-DE" altLang="de-DE" sz="1400" dirty="0"/>
              <a:t> </a:t>
            </a:r>
            <a:r>
              <a:rPr lang="de-DE" altLang="de-DE" sz="1400" dirty="0"/>
              <a:t>von Frauen und Männern </a:t>
            </a:r>
            <a:r>
              <a:rPr lang="de-DE" altLang="de-DE" sz="1400" dirty="0"/>
              <a:t>weichen</a:t>
            </a:r>
          </a:p>
          <a:p>
            <a:r>
              <a:rPr lang="de-DE" altLang="de-DE" sz="1400" dirty="0"/>
              <a:t>      </a:t>
            </a:r>
            <a:r>
              <a:rPr lang="de-DE" altLang="de-DE" sz="1400" dirty="0"/>
              <a:t>voneinander ab (Frauen: 60 / Männer: 65</a:t>
            </a:r>
            <a:r>
              <a:rPr lang="de-DE" altLang="de-DE" sz="1400" dirty="0"/>
              <a:t>)</a:t>
            </a:r>
          </a:p>
          <a:p>
            <a:pPr marL="895156" lvl="1" indent="-285693">
              <a:buFont typeface="Wingdings" panose="05000000000000000000" pitchFamily="2" charset="2"/>
              <a:buChar char="Ø"/>
            </a:pPr>
            <a:r>
              <a:rPr lang="de-DE" altLang="de-DE" sz="1400" dirty="0"/>
              <a:t>Beseitigung der </a:t>
            </a:r>
            <a:r>
              <a:rPr lang="de-DE" altLang="de-DE" sz="1400" dirty="0"/>
              <a:t>Ungleichbehandlung - einheitliches </a:t>
            </a:r>
          </a:p>
          <a:p>
            <a:pPr lvl="1"/>
            <a:r>
              <a:rPr lang="de-DE" altLang="de-DE" sz="1400" dirty="0" err="1"/>
              <a:t>Endalter</a:t>
            </a:r>
            <a:r>
              <a:rPr lang="de-DE" altLang="de-DE" sz="1400" dirty="0"/>
              <a:t> </a:t>
            </a:r>
            <a:r>
              <a:rPr lang="de-DE" altLang="de-DE" sz="1400" dirty="0"/>
              <a:t>für Frauen und </a:t>
            </a:r>
            <a:r>
              <a:rPr lang="de-DE" altLang="de-DE" sz="1400" dirty="0"/>
              <a:t>Männer</a:t>
            </a:r>
            <a:endParaRPr lang="de-DE" altLang="de-DE" sz="1400" dirty="0"/>
          </a:p>
          <a:p>
            <a:endParaRPr lang="de-DE" altLang="de-DE" sz="800" dirty="0"/>
          </a:p>
          <a:p>
            <a:pPr lvl="1"/>
            <a:endParaRPr lang="de-DE" altLang="de-DE" sz="1400" dirty="0"/>
          </a:p>
        </p:txBody>
      </p:sp>
      <p:sp>
        <p:nvSpPr>
          <p:cNvPr id="573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Grundsatz der Wertgleichheit (2</a:t>
            </a:r>
            <a:r>
              <a:rPr lang="de-DE" altLang="de-DE" dirty="0"/>
              <a:t>)</a:t>
            </a:r>
            <a:endParaRPr lang="de-DE" altLang="de-DE" dirty="0" smtClean="0"/>
          </a:p>
        </p:txBody>
      </p:sp>
      <p:pic>
        <p:nvPicPr>
          <p:cNvPr id="57349" name="Picture 8" descr="M:\Eigene Bilder\glassy-smiley-bad-2400p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59" y="3207586"/>
            <a:ext cx="2404085" cy="228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/>
          <p:cNvSpPr/>
          <p:nvPr/>
        </p:nvSpPr>
        <p:spPr>
          <a:xfrm>
            <a:off x="364222" y="1695766"/>
            <a:ext cx="823076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Beispiele aus </a:t>
            </a: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der betrieblichen </a:t>
            </a: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Praxis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0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Abschlussunterlagen im Detail </a:t>
            </a:r>
            <a:r>
              <a:rPr lang="de-DE" altLang="de-DE" dirty="0" smtClean="0"/>
              <a:t> </a:t>
            </a:r>
            <a:endParaRPr lang="de-DE" altLang="de-DE" dirty="0" smtClean="0"/>
          </a:p>
        </p:txBody>
      </p:sp>
      <p:sp>
        <p:nvSpPr>
          <p:cNvPr id="2" name="Rechteck 1"/>
          <p:cNvSpPr/>
          <p:nvPr/>
        </p:nvSpPr>
        <p:spPr>
          <a:xfrm>
            <a:off x="364222" y="1590102"/>
            <a:ext cx="823076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Erklärung des Liquidators</a:t>
            </a:r>
          </a:p>
        </p:txBody>
      </p:sp>
      <p:sp>
        <p:nvSpPr>
          <p:cNvPr id="6" name="Rechteck 5"/>
          <p:cNvSpPr/>
          <p:nvPr/>
        </p:nvSpPr>
        <p:spPr>
          <a:xfrm>
            <a:off x="364221" y="2063350"/>
            <a:ext cx="4079639" cy="4544400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chemeClr val="accent1"/>
              </a:buClr>
              <a:defRPr/>
            </a:pPr>
            <a:endParaRPr lang="de-DE" altLang="de-DE" sz="1400" b="1" dirty="0"/>
          </a:p>
          <a:p>
            <a:pPr>
              <a:lnSpc>
                <a:spcPct val="125000"/>
              </a:lnSpc>
              <a:buClr>
                <a:schemeClr val="accent1"/>
              </a:buClr>
              <a:defRPr/>
            </a:pPr>
            <a:r>
              <a:rPr lang="de-DE" altLang="de-DE" sz="1400" b="1" dirty="0"/>
              <a:t>Sinn </a:t>
            </a:r>
            <a:r>
              <a:rPr lang="de-DE" altLang="de-DE" sz="1400" b="1" dirty="0"/>
              <a:t>und Zweck :</a:t>
            </a:r>
          </a:p>
          <a:p>
            <a:pPr>
              <a:lnSpc>
                <a:spcPct val="125000"/>
              </a:lnSpc>
              <a:buClr>
                <a:schemeClr val="accent1"/>
              </a:buClr>
              <a:defRPr/>
            </a:pPr>
            <a:r>
              <a:rPr lang="de-DE" altLang="de-DE" sz="1400" dirty="0"/>
              <a:t>Risikoeingrenzung auf Seiten des Versicherers </a:t>
            </a:r>
            <a:br>
              <a:rPr lang="de-DE" altLang="de-DE" sz="1400" dirty="0"/>
            </a:br>
            <a:endParaRPr lang="de-DE" altLang="de-DE" sz="1400" dirty="0"/>
          </a:p>
          <a:p>
            <a:pPr>
              <a:lnSpc>
                <a:spcPct val="125000"/>
              </a:lnSpc>
              <a:buClr>
                <a:schemeClr val="accent1"/>
              </a:buClr>
              <a:defRPr/>
            </a:pPr>
            <a:r>
              <a:rPr lang="de-DE" altLang="de-DE" sz="1400" b="1" dirty="0"/>
              <a:t>Enthaltene Informationen:</a:t>
            </a:r>
          </a:p>
          <a:p>
            <a:pPr marL="285693" indent="-285693">
              <a:lnSpc>
                <a:spcPct val="125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1400" dirty="0"/>
              <a:t>Hinweis auf alle Versorgungsverpflichtungen </a:t>
            </a:r>
          </a:p>
          <a:p>
            <a:pPr marL="285693" indent="-285693">
              <a:lnSpc>
                <a:spcPct val="125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1400" dirty="0"/>
              <a:t>Auflösung bestehender  Rückdeckungs-versicherungen </a:t>
            </a:r>
          </a:p>
          <a:p>
            <a:pPr marL="285693" indent="-285693">
              <a:lnSpc>
                <a:spcPct val="125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1400" dirty="0"/>
              <a:t>Anpassung </a:t>
            </a:r>
            <a:r>
              <a:rPr lang="de-DE" altLang="de-DE" sz="1400" dirty="0"/>
              <a:t> Anwartschaften/laufender </a:t>
            </a:r>
            <a:r>
              <a:rPr lang="de-DE" altLang="de-DE" sz="1400" dirty="0"/>
              <a:t>Leistungen</a:t>
            </a:r>
          </a:p>
          <a:p>
            <a:pPr marL="285693" indent="-285693">
              <a:lnSpc>
                <a:spcPct val="125000"/>
              </a:lnSpc>
              <a:buFont typeface="Wingdings" panose="05000000000000000000" pitchFamily="2" charset="2"/>
              <a:buChar char="§"/>
              <a:defRPr/>
            </a:pPr>
            <a:r>
              <a:rPr lang="de-DE" altLang="de-DE" sz="1400" dirty="0"/>
              <a:t>Unterschrift des </a:t>
            </a:r>
            <a:r>
              <a:rPr lang="de-DE" altLang="de-DE" sz="1400" dirty="0"/>
              <a:t>Liquidators</a:t>
            </a:r>
          </a:p>
          <a:p>
            <a:pPr marL="285693" indent="-285693">
              <a:lnSpc>
                <a:spcPct val="125000"/>
              </a:lnSpc>
              <a:buFont typeface="Wingdings" panose="05000000000000000000" pitchFamily="2" charset="2"/>
              <a:buChar char="§"/>
              <a:defRPr/>
            </a:pPr>
            <a:endParaRPr lang="de-DE" altLang="de-DE" sz="1400" dirty="0"/>
          </a:p>
          <a:p>
            <a:pPr>
              <a:lnSpc>
                <a:spcPct val="125000"/>
              </a:lnSpc>
              <a:buClr>
                <a:schemeClr val="accent1"/>
              </a:buClr>
              <a:defRPr/>
            </a:pPr>
            <a:r>
              <a:rPr lang="de-DE" altLang="de-DE" sz="1400" b="1" dirty="0"/>
              <a:t>Sonderfall Insolvenzverfahren </a:t>
            </a:r>
            <a:r>
              <a:rPr lang="de-DE" altLang="de-DE" sz="1400" b="1" dirty="0"/>
              <a:t>:</a:t>
            </a:r>
          </a:p>
          <a:p>
            <a:pPr>
              <a:lnSpc>
                <a:spcPct val="125000"/>
              </a:lnSpc>
              <a:buClr>
                <a:schemeClr val="accent1"/>
              </a:buClr>
              <a:defRPr/>
            </a:pPr>
            <a:r>
              <a:rPr lang="de-DE" altLang="de-DE" sz="1400" dirty="0"/>
              <a:t>Für </a:t>
            </a:r>
            <a:r>
              <a:rPr lang="de-DE" altLang="de-DE" sz="1400" dirty="0"/>
              <a:t>eine Liquidation im Rahmen eines </a:t>
            </a:r>
            <a:r>
              <a:rPr lang="de-DE" altLang="de-DE" sz="1400" dirty="0"/>
              <a:t>laufenden  </a:t>
            </a:r>
            <a:r>
              <a:rPr lang="de-DE" altLang="de-DE" sz="1400" dirty="0"/>
              <a:t>Insolvenzverfahrens ist </a:t>
            </a:r>
            <a:r>
              <a:rPr lang="de-DE" altLang="de-DE" sz="1400" dirty="0"/>
              <a:t>eine spezielle Erklärung  </a:t>
            </a:r>
            <a:r>
              <a:rPr lang="de-DE" altLang="de-DE" sz="1400" dirty="0"/>
              <a:t>für den Insolvenzverwalter verfügbar.</a:t>
            </a:r>
          </a:p>
          <a:p>
            <a:pPr>
              <a:lnSpc>
                <a:spcPct val="125000"/>
              </a:lnSpc>
              <a:buClr>
                <a:schemeClr val="accent1"/>
              </a:buClr>
              <a:buFont typeface="Wingdings" pitchFamily="2" charset="2"/>
              <a:buChar char="§"/>
              <a:defRPr/>
            </a:pPr>
            <a:endParaRPr lang="de-DE" altLang="de-DE" sz="1400" dirty="0"/>
          </a:p>
          <a:p>
            <a:pPr>
              <a:lnSpc>
                <a:spcPct val="125000"/>
              </a:lnSpc>
              <a:buClr>
                <a:schemeClr val="accent1"/>
              </a:buClr>
              <a:buFont typeface="Wingdings" pitchFamily="2" charset="2"/>
              <a:buChar char="§"/>
              <a:defRPr/>
            </a:pPr>
            <a:endParaRPr lang="de-DE" altLang="de-DE" sz="800" dirty="0"/>
          </a:p>
        </p:txBody>
      </p:sp>
      <p:sp>
        <p:nvSpPr>
          <p:cNvPr id="12" name="Rechteck 11"/>
          <p:cNvSpPr/>
          <p:nvPr/>
        </p:nvSpPr>
        <p:spPr>
          <a:xfrm>
            <a:off x="4491484" y="2063351"/>
            <a:ext cx="4115384" cy="4533900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60" y="2197410"/>
            <a:ext cx="3601256" cy="439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782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Argumentationshilfen beim Verkauf</a:t>
            </a:r>
            <a:endParaRPr lang="de-DE" dirty="0"/>
          </a:p>
        </p:txBody>
      </p:sp>
      <p:pic>
        <p:nvPicPr>
          <p:cNvPr id="19" name="Picture 6" descr="Bildergebnis für mr. bean gespräch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75"/>
          <a:stretch/>
        </p:blipFill>
        <p:spPr bwMode="auto">
          <a:xfrm>
            <a:off x="364220" y="2414638"/>
            <a:ext cx="2617638" cy="19655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ildergebnis für Ruhestand genießen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010" y="2414637"/>
            <a:ext cx="2678128" cy="1965590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dergebnis für vertriebskräfte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571" y="2414637"/>
            <a:ext cx="2636711" cy="1965591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uppieren 20"/>
          <p:cNvGrpSpPr/>
          <p:nvPr/>
        </p:nvGrpSpPr>
        <p:grpSpPr>
          <a:xfrm>
            <a:off x="364220" y="6086196"/>
            <a:ext cx="5452918" cy="568681"/>
            <a:chOff x="1413383" y="1498800"/>
            <a:chExt cx="8645636" cy="568813"/>
          </a:xfrm>
        </p:grpSpPr>
        <p:sp>
          <p:nvSpPr>
            <p:cNvPr id="22" name="Rechteck 21"/>
            <p:cNvSpPr/>
            <p:nvPr/>
          </p:nvSpPr>
          <p:spPr>
            <a:xfrm>
              <a:off x="1870791" y="1498800"/>
              <a:ext cx="8188228" cy="5688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rot="0" spcFirstLastPara="0" vertOverflow="overflow" horzOverflow="overflow" vert="horz" wrap="square" lIns="611858" tIns="107975" rIns="107975" bIns="10797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de-DE" altLang="de-DE" sz="1400" b="1" dirty="0">
                  <a:ea typeface="ＭＳ Ｐゴシック" pitchFamily="34" charset="-128"/>
                </a:rPr>
                <a:t>Sprechen Sie daher im Zusammenhang mit einer</a:t>
              </a:r>
            </a:p>
            <a:p>
              <a:r>
                <a:rPr lang="de-DE" altLang="de-DE" sz="1400" b="1" dirty="0">
                  <a:ea typeface="ＭＳ Ｐゴシック" pitchFamily="34" charset="-128"/>
                </a:rPr>
                <a:t>Liquidation immer dieses Produkt an!</a:t>
              </a:r>
              <a:endParaRPr lang="de-DE" altLang="de-DE" sz="1400" b="1" dirty="0">
                <a:ea typeface="ＭＳ Ｐゴシック" pitchFamily="34" charset="-128"/>
              </a:endParaRPr>
            </a:p>
          </p:txBody>
        </p:sp>
        <p:sp>
          <p:nvSpPr>
            <p:cNvPr id="23" name="Right Arrow Callout 27"/>
            <p:cNvSpPr/>
            <p:nvPr/>
          </p:nvSpPr>
          <p:spPr>
            <a:xfrm>
              <a:off x="1413383" y="1498800"/>
              <a:ext cx="1128754" cy="568813"/>
            </a:xfrm>
            <a:prstGeom prst="rightArrowCallout">
              <a:avLst>
                <a:gd name="adj1" fmla="val 100000"/>
                <a:gd name="adj2" fmla="val 50000"/>
                <a:gd name="adj3" fmla="val 32528"/>
                <a:gd name="adj4" fmla="val 8706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2" tIns="304729" rIns="121892" bIns="304729" rtlCol="0" anchor="ctr" anchorCtr="0"/>
            <a:lstStyle/>
            <a:p>
              <a:pPr algn="ctr"/>
              <a:endParaRPr lang="de-DE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chteck 2"/>
          <p:cNvSpPr/>
          <p:nvPr/>
        </p:nvSpPr>
        <p:spPr>
          <a:xfrm>
            <a:off x="364221" y="4380228"/>
            <a:ext cx="2617637" cy="1620129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Firma kann aufgelöst werden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Folgekosten entfallen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kein Nachhaftungsrisiko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professionelle Abwicklung über die Allianz</a:t>
            </a:r>
          </a:p>
        </p:txBody>
      </p:sp>
      <p:sp>
        <p:nvSpPr>
          <p:cNvPr id="20" name="Rechteck 19"/>
          <p:cNvSpPr/>
          <p:nvPr/>
        </p:nvSpPr>
        <p:spPr>
          <a:xfrm>
            <a:off x="3134222" y="4380229"/>
            <a:ext cx="2677983" cy="1613126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Versorgung bleibt in vollem Umfang </a:t>
            </a:r>
            <a:r>
              <a:rPr lang="de-DE" sz="1400" dirty="0"/>
              <a:t>erhalten</a:t>
            </a:r>
            <a:endParaRPr lang="de-DE" sz="1400" dirty="0"/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unveränderte Besteuerung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hohe Sicherheit durch Finanzstärke der </a:t>
            </a:r>
            <a:r>
              <a:rPr lang="de-DE" sz="1400" dirty="0"/>
              <a:t>Allianz</a:t>
            </a:r>
            <a:endParaRPr lang="de-DE" sz="1400" dirty="0"/>
          </a:p>
        </p:txBody>
      </p:sp>
      <p:sp>
        <p:nvSpPr>
          <p:cNvPr id="24" name="Rechteck 23"/>
          <p:cNvSpPr/>
          <p:nvPr/>
        </p:nvSpPr>
        <p:spPr>
          <a:xfrm>
            <a:off x="5964570" y="4380229"/>
            <a:ext cx="2636712" cy="2281899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„Alles-oder-Nichts-Prinzip“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kaum Mitbewerber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hohe Beratungsqualität gegenüber Kunden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Unterstützung </a:t>
            </a:r>
            <a:r>
              <a:rPr lang="de-DE" sz="1400" dirty="0"/>
              <a:t>durch Spezialisten und eigene </a:t>
            </a:r>
            <a:r>
              <a:rPr lang="de-DE" sz="1400" dirty="0"/>
              <a:t>Fachabteilung</a:t>
            </a:r>
            <a:endParaRPr lang="de-DE" sz="1400" dirty="0"/>
          </a:p>
        </p:txBody>
      </p:sp>
      <p:sp>
        <p:nvSpPr>
          <p:cNvPr id="7" name="Rechteck 6"/>
          <p:cNvSpPr/>
          <p:nvPr/>
        </p:nvSpPr>
        <p:spPr>
          <a:xfrm>
            <a:off x="364221" y="1695766"/>
            <a:ext cx="2617637" cy="6096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/>
              <a:t>Vorteile für den Arbeitgeber</a:t>
            </a:r>
          </a:p>
        </p:txBody>
      </p:sp>
      <p:sp>
        <p:nvSpPr>
          <p:cNvPr id="25" name="Rechteck 24"/>
          <p:cNvSpPr/>
          <p:nvPr/>
        </p:nvSpPr>
        <p:spPr>
          <a:xfrm>
            <a:off x="3139010" y="1695765"/>
            <a:ext cx="2678128" cy="609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ct val="0"/>
              </a:spcAft>
            </a:pPr>
            <a:r>
              <a:rPr lang="de-DE" altLang="de-DE" sz="1400" b="1" dirty="0"/>
              <a:t>Vorteile für den/die Versorgungsberechtigten</a:t>
            </a:r>
          </a:p>
        </p:txBody>
      </p:sp>
      <p:sp>
        <p:nvSpPr>
          <p:cNvPr id="26" name="Rechteck 25"/>
          <p:cNvSpPr/>
          <p:nvPr/>
        </p:nvSpPr>
        <p:spPr>
          <a:xfrm>
            <a:off x="5964571" y="1695766"/>
            <a:ext cx="2636712" cy="6095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ct val="0"/>
              </a:spcAft>
            </a:pPr>
            <a:r>
              <a:rPr lang="de-DE" altLang="de-DE" sz="1400" b="1" dirty="0"/>
              <a:t>Vorteile für den Vermittler</a:t>
            </a:r>
          </a:p>
        </p:txBody>
      </p:sp>
    </p:spTree>
    <p:extLst>
      <p:ext uri="{BB962C8B-B14F-4D97-AF65-F5344CB8AC3E}">
        <p14:creationId xmlns:p14="http://schemas.microsoft.com/office/powerpoint/2010/main" val="292594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Back </a:t>
            </a:r>
            <a:r>
              <a:rPr lang="de-DE" b="1" dirty="0" err="1"/>
              <a:t>up</a:t>
            </a:r>
            <a:r>
              <a:rPr lang="de-DE" b="1" dirty="0"/>
              <a:t> NUR FÜR BERATER</a:t>
            </a:r>
            <a:br>
              <a:rPr lang="de-DE" b="1" dirty="0"/>
            </a:b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1201FF1-C63B-412E-ABF0-3D0E918900AC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4294967295"/>
          </p:nvPr>
        </p:nvSpPr>
        <p:spPr>
          <a:xfrm>
            <a:off x="364221" y="1530350"/>
            <a:ext cx="11282347" cy="48387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Zielgruppen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sz="2000" dirty="0" smtClean="0"/>
              <a:t>Unternehmen</a:t>
            </a:r>
            <a:r>
              <a:rPr lang="de-DE" sz="2000" dirty="0"/>
              <a:t>, bei denen die Versorgungsverpflichtungen einer bAV in folgenden Fällen zu regeln sind:</a:t>
            </a:r>
          </a:p>
          <a:p>
            <a:pPr lvl="0"/>
            <a:r>
              <a:rPr lang="de-DE" sz="2000" dirty="0"/>
              <a:t>Die Betriebstätigkeit ist bereits eingestellt, d.h. es existieren nur noch die Versorgungsverpflichtungen.</a:t>
            </a:r>
          </a:p>
          <a:p>
            <a:pPr lvl="0"/>
            <a:r>
              <a:rPr lang="de-DE" sz="2000" dirty="0"/>
              <a:t>Die Einstellung der Betriebstätigkeit wird geplant – oder als Variante geprüft – und das Unternehmen soll liquidiert werden</a:t>
            </a:r>
            <a:r>
              <a:rPr lang="de-DE" sz="2000" dirty="0" smtClean="0"/>
              <a:t>.</a:t>
            </a:r>
          </a:p>
          <a:p>
            <a:pPr lvl="0"/>
            <a:endParaRPr lang="de-DE" sz="2000" dirty="0"/>
          </a:p>
          <a:p>
            <a:pPr lvl="0"/>
            <a:r>
              <a:rPr lang="de-DE" sz="2000" dirty="0"/>
              <a:t>Ein Insolvenzverfahren:</a:t>
            </a:r>
          </a:p>
          <a:p>
            <a:pPr marL="0" indent="0">
              <a:buNone/>
            </a:pPr>
            <a:r>
              <a:rPr lang="de-DE" sz="2000" dirty="0"/>
              <a:t>–droht oder ist schon eingeleitet</a:t>
            </a:r>
          </a:p>
          <a:p>
            <a:pPr marL="0" indent="0">
              <a:buNone/>
            </a:pPr>
            <a:r>
              <a:rPr lang="de-DE" sz="2000" dirty="0"/>
              <a:t>–wurde mangels Masse abgelehnt.</a:t>
            </a:r>
          </a:p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860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1146315" y="2392124"/>
            <a:ext cx="8230768" cy="4103506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5325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Geschäftspotenzial </a:t>
            </a:r>
            <a:r>
              <a:rPr lang="de-DE" altLang="de-DE" dirty="0" smtClean="0">
                <a:solidFill>
                  <a:srgbClr val="FF0000"/>
                </a:solidFill>
              </a:rPr>
              <a:t>SUPER !!!</a:t>
            </a:r>
            <a:endParaRPr lang="de-DE" alt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1201FF1-C63B-412E-ABF0-3D0E918900AC}" type="slidenum">
              <a:rPr lang="de-DE" smtClean="0">
                <a:solidFill>
                  <a:srgbClr val="000000"/>
                </a:solidFill>
              </a:rPr>
              <a:pPr/>
              <a:t>16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753" y="4893798"/>
            <a:ext cx="93974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Bildergebnis für Unternehmensliquidation in Deutschland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3" r="15717"/>
          <a:stretch/>
        </p:blipFill>
        <p:spPr bwMode="auto">
          <a:xfrm>
            <a:off x="7664525" y="2632578"/>
            <a:ext cx="1343855" cy="18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1146315" y="1960175"/>
            <a:ext cx="823076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ct val="0"/>
              </a:spcAft>
            </a:pPr>
            <a:r>
              <a:rPr lang="de-DE" altLang="de-DE" sz="1400" b="1" dirty="0">
                <a:solidFill>
                  <a:srgbClr val="000000"/>
                </a:solidFill>
                <a:cs typeface="Arial" panose="020B0604020202020204" pitchFamily="34" charset="0"/>
              </a:rPr>
              <a:t>Statistik zu Firmenliquidationen (2015 - 2019)</a:t>
            </a:r>
            <a:endParaRPr lang="de-DE" altLang="de-DE" sz="14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25" name="Picture 1" descr="https://www.ifm-bonn.org/fileadmin/_processed_/4/b/csm_St01-01a19_38e3000c6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92" y="2527108"/>
            <a:ext cx="5111385" cy="383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84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Times New Roman" panose="02020603050405020304" pitchFamily="18" charset="0"/>
              </a:rPr>
              <a:t>Ein Praxisbeispiel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sz="quarter" idx="4294967295"/>
          </p:nvPr>
        </p:nvSpPr>
        <p:spPr>
          <a:xfrm>
            <a:off x="364221" y="1695766"/>
            <a:ext cx="11827779" cy="4673284"/>
          </a:xfrm>
          <a:prstGeom prst="rect">
            <a:avLst/>
          </a:prstGeom>
        </p:spPr>
        <p:txBody>
          <a:bodyPr/>
          <a:lstStyle/>
          <a:p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Beherrschender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GGF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56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Jahre alt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Ausscheiden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zum 30. September </a:t>
            </a:r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2019</a:t>
            </a:r>
            <a:endParaRPr lang="de-DE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Direktzusage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Altersrente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ab Alter 65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Monatliche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Alters- und BU-Rente 2.000,00 €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Rentensteigerung </a:t>
            </a:r>
            <a:r>
              <a:rPr lang="de-D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2 %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02580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</a:t>
            </a:r>
            <a:br>
              <a:rPr lang="de-DE" dirty="0"/>
            </a:b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1201FF1-C63B-412E-ABF0-3D0E918900AC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4294967295"/>
          </p:nvPr>
        </p:nvSpPr>
        <p:spPr>
          <a:xfrm>
            <a:off x="364220" y="1757363"/>
            <a:ext cx="11723505" cy="4838700"/>
          </a:xfrm>
          <a:prstGeom prst="rect">
            <a:avLst/>
          </a:prstGeom>
        </p:spPr>
        <p:txBody>
          <a:bodyPr/>
          <a:lstStyle/>
          <a:p>
            <a:r>
              <a:rPr lang="de-DE" sz="2400" dirty="0" smtClean="0">
                <a:solidFill>
                  <a:srgbClr val="000000"/>
                </a:solidFill>
              </a:rPr>
              <a:t>Firma </a:t>
            </a:r>
            <a:r>
              <a:rPr lang="de-DE" sz="2400" dirty="0">
                <a:solidFill>
                  <a:srgbClr val="000000"/>
                </a:solidFill>
              </a:rPr>
              <a:t>soll aufgelöst werden</a:t>
            </a:r>
          </a:p>
          <a:p>
            <a:r>
              <a:rPr lang="de-DE" sz="2400" dirty="0" smtClean="0">
                <a:solidFill>
                  <a:srgbClr val="000000"/>
                </a:solidFill>
              </a:rPr>
              <a:t>Wunsch </a:t>
            </a:r>
            <a:r>
              <a:rPr lang="de-DE" sz="2400" dirty="0">
                <a:solidFill>
                  <a:srgbClr val="000000"/>
                </a:solidFill>
              </a:rPr>
              <a:t>nach lebenslanger Rente mit einer Rentensteigerung in Höhe von 1 %</a:t>
            </a:r>
          </a:p>
          <a:p>
            <a:r>
              <a:rPr lang="de-DE" sz="2400" dirty="0" smtClean="0">
                <a:solidFill>
                  <a:srgbClr val="000000"/>
                </a:solidFill>
              </a:rPr>
              <a:t>Herausnahme </a:t>
            </a:r>
            <a:r>
              <a:rPr lang="de-DE" sz="2400" dirty="0">
                <a:solidFill>
                  <a:srgbClr val="000000"/>
                </a:solidFill>
              </a:rPr>
              <a:t>der BU-Rente</a:t>
            </a:r>
          </a:p>
          <a:p>
            <a:r>
              <a:rPr lang="de-DE" sz="2400" dirty="0" smtClean="0">
                <a:solidFill>
                  <a:srgbClr val="000000"/>
                </a:solidFill>
              </a:rPr>
              <a:t>Kapitalerhalt </a:t>
            </a:r>
            <a:r>
              <a:rPr lang="de-DE" sz="2400" dirty="0">
                <a:solidFill>
                  <a:srgbClr val="000000"/>
                </a:solidFill>
              </a:rPr>
              <a:t>im Todesfall</a:t>
            </a:r>
          </a:p>
          <a:p>
            <a:r>
              <a:rPr lang="de-DE" sz="2400" dirty="0" smtClean="0">
                <a:solidFill>
                  <a:srgbClr val="000000"/>
                </a:solidFill>
              </a:rPr>
              <a:t>Festschreibung </a:t>
            </a:r>
            <a:r>
              <a:rPr lang="de-DE" sz="2400" dirty="0">
                <a:solidFill>
                  <a:srgbClr val="000000"/>
                </a:solidFill>
              </a:rPr>
              <a:t>auf den </a:t>
            </a:r>
            <a:r>
              <a:rPr lang="de-DE" sz="2400" dirty="0" err="1">
                <a:solidFill>
                  <a:srgbClr val="000000"/>
                </a:solidFill>
              </a:rPr>
              <a:t>erdienten</a:t>
            </a:r>
            <a:r>
              <a:rPr lang="de-DE" sz="2400" dirty="0">
                <a:solidFill>
                  <a:srgbClr val="000000"/>
                </a:solidFill>
              </a:rPr>
              <a:t> Teil zum 01.02.2019 (Verzicht auf den Future-Service)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17362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1</a:t>
            </a:r>
            <a:r>
              <a:rPr lang="de-DE" dirty="0" smtClean="0"/>
              <a:t>: Verzicht </a:t>
            </a:r>
            <a:r>
              <a:rPr lang="de-DE" dirty="0"/>
              <a:t>auf den Future-Service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Direktzusage »alt«</a:t>
            </a:r>
          </a:p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25621" y="1756931"/>
            <a:ext cx="5586954" cy="946163"/>
          </a:xfrm>
        </p:spPr>
        <p:txBody>
          <a:bodyPr/>
          <a:lstStyle/>
          <a:p>
            <a:r>
              <a:rPr lang="de-DE" b="1" dirty="0"/>
              <a:t>Direktzusage »neu« </a:t>
            </a:r>
            <a:r>
              <a:rPr lang="de-DE" b="1" dirty="0" smtClean="0"/>
              <a:t>nach Verzicht </a:t>
            </a:r>
            <a:r>
              <a:rPr lang="de-DE" b="1" dirty="0"/>
              <a:t>zum Stichtag 01.02.2019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13"/>
          </p:nvPr>
        </p:nvSpPr>
        <p:spPr>
          <a:xfrm>
            <a:off x="6125621" y="2764259"/>
            <a:ext cx="5582181" cy="1568142"/>
          </a:xfrm>
        </p:spPr>
        <p:txBody>
          <a:bodyPr/>
          <a:lstStyle/>
          <a:p>
            <a:r>
              <a:rPr lang="de-DE" dirty="0" smtClean="0"/>
              <a:t>Monatliche </a:t>
            </a:r>
            <a:r>
              <a:rPr lang="de-DE" dirty="0"/>
              <a:t>Altersrente 1.232,24 €</a:t>
            </a:r>
          </a:p>
          <a:p>
            <a:r>
              <a:rPr lang="de-DE" dirty="0" smtClean="0"/>
              <a:t>Monatliche </a:t>
            </a:r>
            <a:r>
              <a:rPr lang="de-DE" dirty="0"/>
              <a:t>BU-Rente 1.232,24 €</a:t>
            </a:r>
          </a:p>
          <a:p>
            <a:r>
              <a:rPr lang="de-DE" dirty="0" smtClean="0"/>
              <a:t>Rentensteigerung </a:t>
            </a:r>
            <a:r>
              <a:rPr lang="de-DE" dirty="0"/>
              <a:t>2 %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72750" y="2764259"/>
            <a:ext cx="5578789" cy="1798919"/>
          </a:xfrm>
        </p:spPr>
        <p:txBody>
          <a:bodyPr/>
          <a:lstStyle/>
          <a:p>
            <a:r>
              <a:rPr lang="de-DE" dirty="0" smtClean="0"/>
              <a:t>Altersrente </a:t>
            </a:r>
            <a:r>
              <a:rPr lang="de-DE" dirty="0"/>
              <a:t>ab Alter 65</a:t>
            </a:r>
          </a:p>
          <a:p>
            <a:r>
              <a:rPr lang="de-DE" dirty="0" smtClean="0"/>
              <a:t>Monatliche </a:t>
            </a:r>
            <a:r>
              <a:rPr lang="de-DE" dirty="0"/>
              <a:t>Alters- und BU-Rente</a:t>
            </a:r>
          </a:p>
          <a:p>
            <a:r>
              <a:rPr lang="de-DE" dirty="0"/>
              <a:t>2.000,00 €</a:t>
            </a:r>
          </a:p>
          <a:p>
            <a:r>
              <a:rPr lang="de-DE" dirty="0" smtClean="0"/>
              <a:t>Rentensteigerung </a:t>
            </a:r>
            <a:r>
              <a:rPr lang="de-DE" dirty="0"/>
              <a:t>2 %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620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97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2: Anpassung an Tarif RV15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Direktzusage »neu«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5205664" y="1756932"/>
            <a:ext cx="6617916" cy="1058457"/>
          </a:xfrm>
        </p:spPr>
        <p:txBody>
          <a:bodyPr/>
          <a:lstStyle/>
          <a:p>
            <a:r>
              <a:rPr lang="de-DE" b="1" dirty="0"/>
              <a:t>Direktzusage »neu« </a:t>
            </a:r>
            <a:r>
              <a:rPr lang="de-DE" b="1" dirty="0" smtClean="0"/>
              <a:t>nach Umstellung </a:t>
            </a:r>
            <a:r>
              <a:rPr lang="de-DE" b="1" dirty="0"/>
              <a:t>auf Leistungen </a:t>
            </a:r>
            <a:r>
              <a:rPr lang="de-DE" b="1" dirty="0" smtClean="0"/>
              <a:t>aus Liquidations-DV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13"/>
          </p:nvPr>
        </p:nvSpPr>
        <p:spPr>
          <a:xfrm>
            <a:off x="5264119" y="2558716"/>
            <a:ext cx="5582181" cy="1852864"/>
          </a:xfrm>
        </p:spPr>
        <p:txBody>
          <a:bodyPr/>
          <a:lstStyle/>
          <a:p>
            <a:r>
              <a:rPr lang="de-DE" dirty="0"/>
              <a:t>Altersrente ab Alter 65</a:t>
            </a:r>
          </a:p>
          <a:p>
            <a:r>
              <a:rPr lang="de-DE" dirty="0"/>
              <a:t>n Monatliche Altersrente 1.139,13 €</a:t>
            </a:r>
          </a:p>
          <a:p>
            <a:r>
              <a:rPr lang="de-DE" dirty="0" smtClean="0"/>
              <a:t>Rentensteigerung </a:t>
            </a:r>
            <a:r>
              <a:rPr lang="de-DE" dirty="0"/>
              <a:t>1 %</a:t>
            </a:r>
          </a:p>
          <a:p>
            <a:r>
              <a:rPr lang="de-DE" dirty="0" smtClean="0"/>
              <a:t>Anpassung an die Liquidations-DV (mit </a:t>
            </a:r>
            <a:r>
              <a:rPr lang="de-DE" dirty="0"/>
              <a:t>Todesfallleistungen)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>
          <a:xfrm>
            <a:off x="368967" y="2662989"/>
            <a:ext cx="5578789" cy="3919420"/>
          </a:xfrm>
        </p:spPr>
        <p:txBody>
          <a:bodyPr/>
          <a:lstStyle/>
          <a:p>
            <a:r>
              <a:rPr lang="de-DE" dirty="0" smtClean="0"/>
              <a:t>Altersrente </a:t>
            </a:r>
            <a:r>
              <a:rPr lang="de-DE" dirty="0"/>
              <a:t>ab Alter 65</a:t>
            </a:r>
          </a:p>
          <a:p>
            <a:r>
              <a:rPr lang="de-DE" dirty="0" smtClean="0"/>
              <a:t>Monatliche </a:t>
            </a:r>
            <a:r>
              <a:rPr lang="de-DE" dirty="0"/>
              <a:t>Alters- und BU-Rente</a:t>
            </a:r>
          </a:p>
          <a:p>
            <a:r>
              <a:rPr lang="de-DE" dirty="0"/>
              <a:t>1.232,24 €</a:t>
            </a:r>
          </a:p>
          <a:p>
            <a:r>
              <a:rPr lang="de-DE" dirty="0" smtClean="0"/>
              <a:t>Rentensteigerung 2 %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297976" y="5590673"/>
            <a:ext cx="11299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Wertgleiche Umrechnung auf Basis </a:t>
            </a:r>
            <a:r>
              <a:rPr lang="de-DE" sz="2000" dirty="0" smtClean="0"/>
              <a:t>identischer Anwartschaftsbarwerte</a:t>
            </a:r>
            <a:r>
              <a:rPr lang="de-DE" sz="2000" dirty="0"/>
              <a:t>: 120.042 €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512318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 3: Ermittlung des Einmalbeitrages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>
          <a:xfrm>
            <a:off x="364220" y="1850591"/>
            <a:ext cx="10809106" cy="434673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 smtClean="0"/>
              <a:t>Einmalbeitrag </a:t>
            </a:r>
            <a:r>
              <a:rPr lang="de-DE" dirty="0"/>
              <a:t>356.246 €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smtClean="0"/>
              <a:t>Einmalbeitrag </a:t>
            </a:r>
            <a:r>
              <a:rPr lang="de-DE" dirty="0"/>
              <a:t>Rentenverwaltung 1.250 €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smtClean="0"/>
              <a:t>Vorbereitung </a:t>
            </a:r>
            <a:r>
              <a:rPr lang="de-DE" dirty="0"/>
              <a:t>der Übernahme 720 €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smtClean="0"/>
              <a:t>abzgl</a:t>
            </a:r>
            <a:r>
              <a:rPr lang="de-DE" dirty="0"/>
              <a:t>. Kapital (Rückkaufswert) aus vorhandener RDV 182.206 €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1" dirty="0"/>
              <a:t>Zahlungspflichtiger Betrag 176.010 €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7825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1490357"/>
            <a:ext cx="11343218" cy="5232335"/>
          </a:xfrm>
        </p:spPr>
        <p:txBody>
          <a:bodyPr/>
          <a:lstStyle/>
          <a:p>
            <a:r>
              <a:rPr lang="de-DE" sz="2400" dirty="0"/>
              <a:t>Schritt 4: Übernahmevereinbarung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Erstellung </a:t>
            </a:r>
            <a:r>
              <a:rPr lang="de-DE" dirty="0"/>
              <a:t>einer Übernahmevereinbarung in Abstimmung mit dem </a:t>
            </a:r>
            <a:r>
              <a:rPr lang="de-DE" dirty="0" smtClean="0"/>
              <a:t>Liquidator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sz="2400" dirty="0"/>
              <a:t>Schritt 5: Übernahme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Überweisung </a:t>
            </a:r>
            <a:r>
              <a:rPr lang="de-DE" dirty="0"/>
              <a:t>des erforderlichen Beitrages an </a:t>
            </a:r>
            <a:r>
              <a:rPr lang="de-DE" dirty="0" smtClean="0"/>
              <a:t>den Versorgungsträger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Vorbereitung </a:t>
            </a:r>
            <a:r>
              <a:rPr lang="de-DE" dirty="0"/>
              <a:t>und Übernahme der Rentenverwaltung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Policierung</a:t>
            </a:r>
            <a:r>
              <a:rPr lang="de-DE" dirty="0" smtClean="0"/>
              <a:t> </a:t>
            </a:r>
            <a:r>
              <a:rPr lang="de-DE" dirty="0"/>
              <a:t>des Versicherungsvertrages und Versand der </a:t>
            </a:r>
            <a:r>
              <a:rPr lang="de-DE" dirty="0" smtClean="0"/>
              <a:t>Versorgungsbescheinigungen</a:t>
            </a:r>
          </a:p>
          <a:p>
            <a:endParaRPr lang="de-DE" dirty="0"/>
          </a:p>
          <a:p>
            <a:r>
              <a:rPr lang="de-DE" sz="2400" dirty="0"/>
              <a:t>Schritt 6: Löschung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Schriftliche </a:t>
            </a:r>
            <a:r>
              <a:rPr lang="de-DE" dirty="0"/>
              <a:t>Bestätigung der Übernahme der Versorgungsleistungen durch </a:t>
            </a:r>
            <a:r>
              <a:rPr lang="de-DE" dirty="0" smtClean="0"/>
              <a:t>den Versorgungsträger für </a:t>
            </a:r>
            <a:r>
              <a:rPr lang="de-DE" dirty="0"/>
              <a:t>das zuständige Amtsgericht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Löschung </a:t>
            </a:r>
            <a:r>
              <a:rPr lang="de-DE" dirty="0"/>
              <a:t>des Unternehmens aus dem Handelsregister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Auszahlung </a:t>
            </a:r>
            <a:r>
              <a:rPr lang="de-DE" dirty="0"/>
              <a:t>der (Netto-)Renten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1173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 für Ihre Kunden im </a:t>
            </a:r>
            <a:r>
              <a:rPr lang="de-DE" dirty="0" smtClean="0"/>
              <a:t>Überblick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1201FF1-C63B-412E-ABF0-3D0E918900AC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4294967295"/>
          </p:nvPr>
        </p:nvSpPr>
        <p:spPr>
          <a:xfrm>
            <a:off x="364221" y="1900988"/>
            <a:ext cx="11827779" cy="4468061"/>
          </a:xfrm>
          <a:prstGeom prst="rect">
            <a:avLst/>
          </a:prstGeom>
        </p:spPr>
        <p:txBody>
          <a:bodyPr/>
          <a:lstStyle/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Das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Liquidationsverfahren kann beendet, das Unternehmen kann aus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dem Handelsregister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gelöscht werden.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Eine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insolvenzfeste, jährlich steigende lebenslange Alters- und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Hinterbliebenenversorgung (bei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Rentenleistungen) wird gesichert.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Der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Aufwand für die Übernahme der bAV-Zusagen ist für den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Versorgungsberechtigten steuerfrei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und für das Unternehmen Betriebsausgabe.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Die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Versorgungsleistungen sind vom Versorgungsberechtigten so zu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versteuern, als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wenn es die Übernahme der bAV-Zusagen nicht gegeben hätte.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Wegfall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von PSV-Beiträgen, Pensionsrückstellungs- bzw. PSV-Gutachten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und sonstigen Kosten</a:t>
            </a:r>
            <a:endParaRPr lang="de-DE" sz="20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995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Ihr Vorteil – mit wenig Aufwand zu viel Neugeschäft</a:t>
            </a:r>
            <a:r>
              <a:rPr lang="de-DE" dirty="0" smtClean="0">
                <a:solidFill>
                  <a:schemeClr val="tx1"/>
                </a:solidFill>
              </a:rPr>
              <a:t>!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1201FF1-C63B-412E-ABF0-3D0E918900AC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4294967295"/>
          </p:nvPr>
        </p:nvSpPr>
        <p:spPr>
          <a:xfrm>
            <a:off x="224589" y="1695766"/>
            <a:ext cx="11967411" cy="4673284"/>
          </a:xfrm>
          <a:prstGeom prst="rect">
            <a:avLst/>
          </a:prstGeom>
        </p:spPr>
        <p:txBody>
          <a:bodyPr/>
          <a:lstStyle/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Bei den Abschlüssen handelt es sich regelmäßig um hohe Einmalbeiträge.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Es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ist stornofreies Neugeschäft.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Bestehende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Rückdeckungsversicherungen werden i.d.R. aufgelöst und verwertet.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Häufig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handelt es sich um Wiederholungsgeschäft.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Erst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die Rückdeckungsversicherung, später die Liquidationsdirektversicherung!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Sie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sammeln »Pluspunkte« bei Steuerberatern, was für mögliches Folgegeschäft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sehr wichtig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ist.</a:t>
            </a:r>
            <a:endParaRPr lang="de-DE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038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59017" y="1879058"/>
            <a:ext cx="6359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+mj-lt"/>
              </a:rPr>
              <a:t>Das </a:t>
            </a:r>
            <a:r>
              <a:rPr lang="de-DE" sz="2400" dirty="0">
                <a:solidFill>
                  <a:srgbClr val="000000"/>
                </a:solidFill>
                <a:latin typeface="+mj-lt"/>
              </a:rPr>
              <a:t>Unternehmen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+mj-lt"/>
              </a:rPr>
              <a:t>sucht </a:t>
            </a:r>
            <a:r>
              <a:rPr lang="de-DE" sz="2400" dirty="0">
                <a:solidFill>
                  <a:srgbClr val="000000"/>
                </a:solidFill>
                <a:latin typeface="+mj-lt"/>
              </a:rPr>
              <a:t>/ findet keinen Nachfolger bzw. </a:t>
            </a:r>
            <a:r>
              <a:rPr lang="de-DE" sz="2400" dirty="0">
                <a:solidFill>
                  <a:srgbClr val="000000"/>
                </a:solidFill>
                <a:latin typeface="+mj-lt"/>
              </a:rPr>
              <a:t>Käufer.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+mj-lt"/>
              </a:rPr>
              <a:t>wird </a:t>
            </a:r>
            <a:r>
              <a:rPr lang="de-DE" sz="2400" dirty="0">
                <a:solidFill>
                  <a:srgbClr val="000000"/>
                </a:solidFill>
                <a:latin typeface="+mj-lt"/>
              </a:rPr>
              <a:t>als Tochterunternehmen stillgelegt.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+mj-lt"/>
              </a:rPr>
              <a:t>Fehlende </a:t>
            </a:r>
            <a:r>
              <a:rPr lang="de-DE" sz="2400" dirty="0">
                <a:solidFill>
                  <a:srgbClr val="000000"/>
                </a:solidFill>
                <a:latin typeface="+mj-lt"/>
              </a:rPr>
              <a:t>wirtschaftliche Perspektive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+mj-lt"/>
              </a:rPr>
              <a:t>Insolvenz</a:t>
            </a:r>
            <a:endParaRPr lang="de-DE" sz="24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744" y="3689685"/>
            <a:ext cx="6732621" cy="243903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0000"/>
                </a:solidFill>
                <a:latin typeface="+mj-lt"/>
              </a:rPr>
              <a:t>Ursachen </a:t>
            </a:r>
            <a:r>
              <a:rPr lang="de-DE" dirty="0">
                <a:solidFill>
                  <a:srgbClr val="000000"/>
                </a:solidFill>
                <a:latin typeface="+mj-lt"/>
              </a:rPr>
              <a:t>für eine Liquidation</a:t>
            </a:r>
            <a:r>
              <a:rPr lang="de-DE" b="1" dirty="0">
                <a:solidFill>
                  <a:srgbClr val="000000"/>
                </a:solidFill>
                <a:latin typeface="+mj-lt"/>
              </a:rPr>
              <a:t/>
            </a:r>
            <a:br>
              <a:rPr lang="de-DE" b="1" dirty="0">
                <a:solidFill>
                  <a:srgbClr val="000000"/>
                </a:solidFill>
                <a:latin typeface="+mj-lt"/>
              </a:rPr>
            </a:b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09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Titel 1"/>
          <p:cNvSpPr>
            <a:spLocks noGrp="1"/>
          </p:cNvSpPr>
          <p:nvPr>
            <p:ph type="title"/>
          </p:nvPr>
        </p:nvSpPr>
        <p:spPr>
          <a:xfrm>
            <a:off x="380569" y="114489"/>
            <a:ext cx="9012862" cy="1325563"/>
          </a:xfrm>
        </p:spPr>
        <p:txBody>
          <a:bodyPr/>
          <a:lstStyle/>
          <a:p>
            <a:r>
              <a:rPr lang="de-DE" altLang="de-DE" dirty="0" smtClean="0">
                <a:latin typeface="+mn-lt"/>
              </a:rPr>
              <a:t>Firmenliquidation</a:t>
            </a:r>
          </a:p>
        </p:txBody>
      </p:sp>
      <p:pic>
        <p:nvPicPr>
          <p:cNvPr id="49157" name="Picture 12" descr="leeresBuero_gro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11770" y="2102834"/>
            <a:ext cx="3599567" cy="431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hteck 9"/>
          <p:cNvSpPr/>
          <p:nvPr/>
        </p:nvSpPr>
        <p:spPr>
          <a:xfrm>
            <a:off x="380569" y="1722616"/>
            <a:ext cx="823076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cs typeface="Arial" panose="020B0604020202020204" pitchFamily="34" charset="0"/>
              </a:rPr>
              <a:t>Basiswissen | </a:t>
            </a:r>
            <a:r>
              <a:rPr lang="de-DE" altLang="de-DE" sz="1400" b="1" dirty="0">
                <a:solidFill>
                  <a:srgbClr val="FF0000"/>
                </a:solidFill>
                <a:cs typeface="Arial" panose="020B0604020202020204" pitchFamily="34" charset="0"/>
              </a:rPr>
              <a:t>Grundsätzliches</a:t>
            </a:r>
            <a:endParaRPr lang="de-DE" altLang="de-DE" sz="1400" b="1" dirty="0"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80570" y="2102835"/>
            <a:ext cx="4631200" cy="4318905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de-DE" altLang="de-DE" sz="1400" b="1" dirty="0"/>
          </a:p>
          <a:p>
            <a:r>
              <a:rPr lang="de-DE" altLang="de-DE" sz="1400" b="1" dirty="0"/>
              <a:t>Liquidation</a:t>
            </a:r>
            <a:r>
              <a:rPr lang="de-DE" altLang="de-DE" sz="1400" dirty="0"/>
              <a:t> </a:t>
            </a:r>
            <a:r>
              <a:rPr lang="de-DE" altLang="de-DE" sz="1400" dirty="0"/>
              <a:t>ist die Abwicklung aller Forderungen und Verbindlichkeiten einer Firma, mit dem Ziel, die Gesellschaft aufzulösen.</a:t>
            </a:r>
          </a:p>
          <a:p>
            <a:endParaRPr lang="de-DE" altLang="de-DE" sz="1400" dirty="0"/>
          </a:p>
          <a:p>
            <a:r>
              <a:rPr lang="de-DE" altLang="de-DE" sz="1400" dirty="0"/>
              <a:t>Dazu </a:t>
            </a:r>
            <a:r>
              <a:rPr lang="de-DE" altLang="de-DE" sz="1400" dirty="0"/>
              <a:t>gehört insbesondere: </a:t>
            </a:r>
          </a:p>
          <a:p>
            <a:pPr marL="285693" indent="-285693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dirty="0"/>
              <a:t>alle laufenden Geschäfte abzuwickeln</a:t>
            </a:r>
          </a:p>
          <a:p>
            <a:pPr marL="285693" indent="-285693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dirty="0"/>
              <a:t>das gebundene Kapital in Bargeld umzuwandeln</a:t>
            </a:r>
          </a:p>
          <a:p>
            <a:pPr marL="285693" indent="-285693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dirty="0"/>
              <a:t>die Gläubiger zu befriedigen</a:t>
            </a:r>
          </a:p>
          <a:p>
            <a:endParaRPr lang="de-DE" altLang="de-DE" sz="1000" dirty="0"/>
          </a:p>
          <a:p>
            <a:r>
              <a:rPr lang="de-DE" altLang="de-DE" sz="1400" dirty="0"/>
              <a:t>Erkennbar ist die Liquidation an dem Zusatz </a:t>
            </a:r>
            <a:r>
              <a:rPr lang="de-DE" altLang="de-DE" sz="1400" b="1" dirty="0"/>
              <a:t>i. L.</a:t>
            </a:r>
            <a:r>
              <a:rPr lang="de-DE" altLang="de-DE" sz="1400" dirty="0"/>
              <a:t> in der Firmenbezeichnung (z. B. „XY GmbH i. L.“).</a:t>
            </a:r>
          </a:p>
          <a:p>
            <a:endParaRPr lang="de-DE" altLang="de-DE" sz="1000" dirty="0"/>
          </a:p>
          <a:p>
            <a:r>
              <a:rPr lang="de-DE" altLang="de-DE" sz="1400" dirty="0"/>
              <a:t>Die </a:t>
            </a:r>
            <a:r>
              <a:rPr lang="de-DE" altLang="de-DE" sz="1400" b="1" dirty="0"/>
              <a:t>praktische Abwicklung </a:t>
            </a:r>
            <a:r>
              <a:rPr lang="de-DE" altLang="de-DE" sz="1400" dirty="0"/>
              <a:t>ist in den </a:t>
            </a:r>
            <a:r>
              <a:rPr lang="de-DE" altLang="de-DE" sz="1400" dirty="0"/>
              <a:t>jeweiligen Gesetzen geregelt </a:t>
            </a:r>
            <a:r>
              <a:rPr lang="de-DE" altLang="de-DE" sz="1400" dirty="0"/>
              <a:t>(z. B. GmbHG).</a:t>
            </a:r>
          </a:p>
          <a:p>
            <a:endParaRPr lang="de-DE" altLang="de-DE" sz="1000" dirty="0"/>
          </a:p>
          <a:p>
            <a:r>
              <a:rPr lang="de-DE" altLang="de-DE" sz="1400" dirty="0"/>
              <a:t>Die mit der Liquidation betraute Person wird als </a:t>
            </a:r>
            <a:r>
              <a:rPr lang="de-DE" altLang="de-DE" sz="1400" b="1" dirty="0"/>
              <a:t>Liquidator*</a:t>
            </a:r>
            <a:r>
              <a:rPr lang="de-DE" altLang="de-DE" sz="1400" dirty="0"/>
              <a:t> </a:t>
            </a:r>
            <a:r>
              <a:rPr lang="de-DE" altLang="de-DE" sz="1400" dirty="0"/>
              <a:t>bezeichnet</a:t>
            </a:r>
            <a:r>
              <a:rPr lang="de-DE" altLang="de-DE" sz="1400" dirty="0"/>
              <a:t>.</a:t>
            </a:r>
          </a:p>
          <a:p>
            <a:endParaRPr lang="de-DE" altLang="de-DE" sz="1400" dirty="0"/>
          </a:p>
          <a:p>
            <a:r>
              <a:rPr lang="de-DE" sz="1100" dirty="0"/>
              <a:t>*Dies </a:t>
            </a:r>
            <a:r>
              <a:rPr lang="de-DE" sz="1100" dirty="0"/>
              <a:t>kann auch der bisherige Gesellschafter-Geschäftsführer sein.</a:t>
            </a:r>
            <a:r>
              <a:rPr lang="de-DE" altLang="de-DE" sz="1100" dirty="0"/>
              <a:t> </a:t>
            </a:r>
            <a:endParaRPr lang="de-DE" altLang="de-DE" sz="1100" dirty="0"/>
          </a:p>
        </p:txBody>
      </p:sp>
    </p:spTree>
    <p:extLst>
      <p:ext uri="{BB962C8B-B14F-4D97-AF65-F5344CB8AC3E}">
        <p14:creationId xmlns:p14="http://schemas.microsoft.com/office/powerpoint/2010/main" val="345346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Liquidations-Verfahren (1)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1201FF1-C63B-412E-ABF0-3D0E918900AC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3074" name="Picture 2" descr="Ähnliches Fot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414" y="2038421"/>
            <a:ext cx="3527575" cy="46788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/>
        </p:nvSpPr>
        <p:spPr>
          <a:xfrm>
            <a:off x="364221" y="1649701"/>
            <a:ext cx="823076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Vorgehensweise bei der Liquidation einer GmbH (Rechtsgrundlage: §§ 60-77 </a:t>
            </a: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GmbHG)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344666" y="2038419"/>
            <a:ext cx="4703191" cy="4678862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30000"/>
              </a:spcBef>
              <a:spcAft>
                <a:spcPct val="0"/>
              </a:spcAft>
              <a:defRPr/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Auflösung einer GmbH: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i. d. R. durch Gesellschafterbeschluss</a:t>
            </a:r>
            <a:endParaRPr lang="de-DE" alt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Benennung eines </a:t>
            </a: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Liquidators</a:t>
            </a:r>
            <a:endParaRPr lang="de-DE" alt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Eintragung ins </a:t>
            </a: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Handelsregister (Anmeldung in notarieller Form)</a:t>
            </a:r>
            <a:endParaRPr lang="de-DE" alt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Veröffentlichung in den Gesellschaftsblättern (i. d. R.  überregionale Tageszeitungen oder Bundesanzeiger) </a:t>
            </a:r>
          </a:p>
          <a:p>
            <a:pPr>
              <a:spcBef>
                <a:spcPts val="800"/>
              </a:spcBef>
              <a:spcAft>
                <a:spcPct val="0"/>
              </a:spcAft>
              <a:defRPr/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Abwicklung: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Firmenzusatz „XY GmbH i. L.“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Gläubigeraufruf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Fortführung bzw. Beendigung des Geschäftsbetriebs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Eröffnungsbilanz und Schlussbericht </a:t>
            </a:r>
          </a:p>
          <a:p>
            <a:pPr>
              <a:spcBef>
                <a:spcPts val="800"/>
              </a:spcBef>
              <a:spcAft>
                <a:spcPct val="0"/>
              </a:spcAft>
              <a:defRPr/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Erlöschen einer GmbH: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Sperrfrist: ein Jahr ab Veröffentlichung in den Gesellschaftsblättern (</a:t>
            </a: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Gläubigerschutz)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Verteilung des Restvermögens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Löschung im Handelsregister</a:t>
            </a:r>
          </a:p>
        </p:txBody>
      </p:sp>
    </p:spTree>
    <p:extLst>
      <p:ext uri="{BB962C8B-B14F-4D97-AF65-F5344CB8AC3E}">
        <p14:creationId xmlns:p14="http://schemas.microsoft.com/office/powerpoint/2010/main" val="191139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00360" y="2038093"/>
            <a:ext cx="8230768" cy="4607445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Tipp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kostenlose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Abrufmöglichkeit aller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wesentlichen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			 Informationen zur Firmenliquidation</a:t>
            </a: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693" indent="-285693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Aufruf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„www.bundesanzeiger.de“ </a:t>
            </a:r>
          </a:p>
        </p:txBody>
      </p:sp>
      <p:sp>
        <p:nvSpPr>
          <p:cNvPr id="522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Liquidations-Verfahren (2)</a:t>
            </a:r>
          </a:p>
        </p:txBody>
      </p:sp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2" y="2154573"/>
            <a:ext cx="7970377" cy="205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557964" y="4351673"/>
            <a:ext cx="3839765" cy="2161723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2231" name="Pfeil nach rechts 1"/>
          <p:cNvSpPr>
            <a:spLocks noChangeArrowheads="1"/>
          </p:cNvSpPr>
          <p:nvPr/>
        </p:nvSpPr>
        <p:spPr bwMode="auto">
          <a:xfrm>
            <a:off x="3605345" y="4631074"/>
            <a:ext cx="796879" cy="395287"/>
          </a:xfrm>
          <a:prstGeom prst="rightArrow">
            <a:avLst>
              <a:gd name="adj1" fmla="val 50000"/>
              <a:gd name="adj2" fmla="val 50038"/>
            </a:avLst>
          </a:prstGeom>
          <a:solidFill>
            <a:schemeClr val="bg1"/>
          </a:solidFill>
          <a:ln w="635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88" tIns="46794" rIns="89988" bIns="46794" anchor="ctr"/>
          <a:lstStyle>
            <a:lvl1pPr eaLnBrk="0" hangingPunct="0">
              <a:spcAft>
                <a:spcPct val="30000"/>
              </a:spcAft>
              <a:defRPr sz="2000">
                <a:solidFill>
                  <a:schemeClr val="accent1"/>
                </a:solidFill>
                <a:latin typeface="Arial" pitchFamily="34" charset="0"/>
              </a:defRPr>
            </a:lvl1pPr>
            <a:lvl2pPr marL="742950" indent="-285750" eaLnBrk="0" hangingPunct="0">
              <a:spcAft>
                <a:spcPct val="30000"/>
              </a:spcAft>
              <a:buFont typeface="Wingdings" pitchFamily="2" charset="2"/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Aft>
                <a:spcPct val="30000"/>
              </a:spcAft>
              <a:buClr>
                <a:schemeClr val="accent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Aft>
                <a:spcPct val="30000"/>
              </a:spcAft>
              <a:buClr>
                <a:schemeClr val="tx1"/>
              </a:buClr>
              <a:buChar char="-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Aft>
                <a:spcPct val="30000"/>
              </a:spcAft>
              <a:buClr>
                <a:schemeClr val="tx1"/>
              </a:buClr>
              <a:buChar char="-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30000"/>
              </a:spcAft>
              <a:buClr>
                <a:schemeClr val="tx1"/>
              </a:buClr>
              <a:buChar char="-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30000"/>
              </a:spcAft>
              <a:buClr>
                <a:schemeClr val="tx1"/>
              </a:buClr>
              <a:buChar char="-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30000"/>
              </a:spcAft>
              <a:buClr>
                <a:schemeClr val="tx1"/>
              </a:buClr>
              <a:buChar char="-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30000"/>
              </a:spcAft>
              <a:buClr>
                <a:schemeClr val="tx1"/>
              </a:buClr>
              <a:buChar char="-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>
                <a:schemeClr val="accent1"/>
              </a:buClr>
              <a:buFont typeface="Wingdings" pitchFamily="2" charset="2"/>
              <a:buNone/>
            </a:pPr>
            <a:endParaRPr lang="de-DE" altLang="de-DE" sz="16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52232" name="Picture 2" descr="M:\Eigene Bilder\e_bundesanzeig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121" y="4351673"/>
            <a:ext cx="2143001" cy="9525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/>
        </p:nvSpPr>
        <p:spPr>
          <a:xfrm>
            <a:off x="300360" y="1606144"/>
            <a:ext cx="823076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Handelsregisterauszug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3131777" y="2154573"/>
            <a:ext cx="2015757" cy="215974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684072" y="2973981"/>
            <a:ext cx="1511818" cy="208499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2411863" y="3182480"/>
            <a:ext cx="359957" cy="151458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867448" y="3182479"/>
            <a:ext cx="2015757" cy="151458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68098" y="3333937"/>
            <a:ext cx="794674" cy="215974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723465" y="5193385"/>
            <a:ext cx="287965" cy="144170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5795456" y="5565669"/>
            <a:ext cx="1007879" cy="71990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455445" y="5745647"/>
            <a:ext cx="253497" cy="71991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5795457" y="6213591"/>
            <a:ext cx="503939" cy="117700"/>
          </a:xfrm>
          <a:prstGeom prst="rect">
            <a:avLst/>
          </a:prstGeom>
          <a:solidFill>
            <a:srgbClr val="F4F2F2"/>
          </a:solidFill>
          <a:ln>
            <a:noFill/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86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Alternativen</a:t>
            </a:r>
            <a:br>
              <a:rPr lang="de-DE" altLang="de-DE" dirty="0" smtClean="0"/>
            </a:br>
            <a:endParaRPr lang="de-DE" altLang="de-DE" dirty="0" smtClean="0"/>
          </a:p>
        </p:txBody>
      </p:sp>
      <p:sp>
        <p:nvSpPr>
          <p:cNvPr id="16" name="Rechteck 15"/>
          <p:cNvSpPr/>
          <p:nvPr/>
        </p:nvSpPr>
        <p:spPr>
          <a:xfrm>
            <a:off x="364221" y="1630207"/>
            <a:ext cx="823076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Alternativen zu einer Liquidations-Direktversicherung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364220" y="2062156"/>
            <a:ext cx="8230768" cy="4319480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Font typeface="Wingdings" pitchFamily="2" charset="2"/>
              <a:buChar char="§"/>
            </a:pPr>
            <a:endParaRPr lang="de-DE" altLang="de-DE" sz="1400" dirty="0"/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Abfindung oder Verzicht, wenn arbeitsrechtlich möglich:</a:t>
            </a:r>
          </a:p>
          <a:p>
            <a:pPr marL="895156" lvl="1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§ 3 BetrAVG zu beachten.</a:t>
            </a:r>
          </a:p>
          <a:p>
            <a:pPr marL="895156" lvl="1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b</a:t>
            </a:r>
            <a:r>
              <a:rPr lang="de-DE" altLang="de-DE" sz="1400" dirty="0"/>
              <a:t>ei beherrschenden Gesellschafter-Geschäftsführern mit steuerlichen Konsequenzen; ggf. bei einer Versorgung über eine Unterstützungskasse körperschaftsteuerliche Restriktionen.</a:t>
            </a:r>
          </a:p>
          <a:p>
            <a:pPr marL="285693" indent="-285693">
              <a:buFont typeface="Wingdings" panose="05000000000000000000" pitchFamily="2" charset="2"/>
              <a:buChar char="§"/>
            </a:pPr>
            <a:endParaRPr lang="de-DE" altLang="de-DE" sz="800" dirty="0"/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Übertragung auf einen neuen Arbeitgeber.</a:t>
            </a:r>
          </a:p>
          <a:p>
            <a:pPr marL="895156" lvl="1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Übernahme der Zusage</a:t>
            </a:r>
          </a:p>
          <a:p>
            <a:pPr marL="895156" lvl="1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Übertragung des Übertragungswertes </a:t>
            </a:r>
          </a:p>
          <a:p>
            <a:pPr marL="895156" lvl="1" indent="-285693">
              <a:buFont typeface="Wingdings" panose="05000000000000000000" pitchFamily="2" charset="2"/>
              <a:buChar char="§"/>
            </a:pPr>
            <a:endParaRPr lang="de-DE" altLang="de-DE" sz="1400" dirty="0"/>
          </a:p>
          <a:p>
            <a:pPr marL="285693" indent="-285693">
              <a:buFont typeface="Wingdings" panose="05000000000000000000" pitchFamily="2" charset="2"/>
              <a:buChar char="§"/>
            </a:pPr>
            <a:r>
              <a:rPr lang="de-DE" altLang="de-DE" sz="1400" dirty="0"/>
              <a:t>Auslagerung auf eine Rentnergesellschaft. </a:t>
            </a:r>
          </a:p>
          <a:p>
            <a:pPr lvl="1"/>
            <a:endParaRPr lang="de-DE" altLang="de-DE" sz="1400" dirty="0"/>
          </a:p>
          <a:p>
            <a:pPr marL="285693" indent="-285693">
              <a:buFont typeface="Wingdings" panose="05000000000000000000" pitchFamily="2" charset="2"/>
              <a:buChar char="Ø"/>
            </a:pPr>
            <a:r>
              <a:rPr lang="de-DE" altLang="de-DE" sz="1400" dirty="0"/>
              <a:t>Restriktionen machen i. d. R. die Liquidations-Direktversicherung alternativlos.</a:t>
            </a:r>
          </a:p>
        </p:txBody>
      </p:sp>
    </p:spTree>
    <p:extLst>
      <p:ext uri="{BB962C8B-B14F-4D97-AF65-F5344CB8AC3E}">
        <p14:creationId xmlns:p14="http://schemas.microsoft.com/office/powerpoint/2010/main" val="139242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el 1"/>
          <p:cNvSpPr>
            <a:spLocks noGrp="1"/>
          </p:cNvSpPr>
          <p:nvPr>
            <p:ph type="title"/>
          </p:nvPr>
        </p:nvSpPr>
        <p:spPr>
          <a:xfrm>
            <a:off x="219842" y="370203"/>
            <a:ext cx="9012862" cy="1325563"/>
          </a:xfrm>
        </p:spPr>
        <p:txBody>
          <a:bodyPr/>
          <a:lstStyle/>
          <a:p>
            <a:r>
              <a:rPr lang="de-DE" altLang="de-DE" dirty="0" smtClean="0"/>
              <a:t>Grundlagen der Liquidations-Direktversicherung </a:t>
            </a:r>
            <a:br>
              <a:rPr lang="de-DE" altLang="de-DE" dirty="0" smtClean="0"/>
            </a:br>
            <a:endParaRPr lang="de-DE" altLang="de-DE" dirty="0" smtClean="0"/>
          </a:p>
        </p:txBody>
      </p:sp>
      <p:pic>
        <p:nvPicPr>
          <p:cNvPr id="54279" name="Picture 23" descr="149508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225" y="4790545"/>
            <a:ext cx="142866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/>
          <p:cNvSpPr/>
          <p:nvPr/>
        </p:nvSpPr>
        <p:spPr>
          <a:xfrm>
            <a:off x="420676" y="1695766"/>
            <a:ext cx="4019318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Betriebsrentengesetz (BetrAVG</a:t>
            </a: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4605084" y="1695766"/>
            <a:ext cx="3974870" cy="3599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ct val="0"/>
              </a:spcAft>
            </a:pP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Arbeits- und </a:t>
            </a:r>
            <a:r>
              <a:rPr lang="de-DE" alt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Steuerrecht</a:t>
            </a:r>
            <a:endParaRPr lang="de-DE" alt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4605084" y="2169015"/>
            <a:ext cx="3974870" cy="4206189"/>
          </a:xfrm>
          <a:prstGeom prst="rect">
            <a:avLst/>
          </a:prstGeom>
          <a:solidFill>
            <a:srgbClr val="F4F2F2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693" indent="-285693">
              <a:spcBef>
                <a:spcPct val="3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de-DE" altLang="de-DE" sz="1400" dirty="0"/>
          </a:p>
          <a:p>
            <a:pPr marL="285693" indent="-285693">
              <a:spcBef>
                <a:spcPct val="3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DE" altLang="de-DE" sz="1400" dirty="0"/>
              <a:t>Der </a:t>
            </a:r>
            <a:r>
              <a:rPr lang="de-DE" altLang="de-DE" sz="1400" dirty="0"/>
              <a:t>Einmalbeitrag ist für den Arbeitgeber eine </a:t>
            </a:r>
            <a:r>
              <a:rPr lang="de-DE" altLang="de-DE" sz="1400" b="1" dirty="0"/>
              <a:t>Betriebsausgabe</a:t>
            </a:r>
            <a:r>
              <a:rPr lang="de-DE" altLang="de-DE" sz="1400" dirty="0"/>
              <a:t> und führt beim Arbeitnehmer zu keinerlei steuerlichen Auswirkungen (§ 3 Nr. 65 b EStG). </a:t>
            </a:r>
          </a:p>
          <a:p>
            <a:pPr marL="285693" indent="-285693">
              <a:spcBef>
                <a:spcPct val="3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DE" altLang="de-DE" sz="1400" dirty="0"/>
              <a:t>Auch </a:t>
            </a:r>
            <a:r>
              <a:rPr lang="de-DE" altLang="de-DE" sz="1400" b="1" dirty="0"/>
              <a:t>beherrschende GGF </a:t>
            </a:r>
            <a:r>
              <a:rPr lang="de-DE" altLang="de-DE" sz="1400" dirty="0"/>
              <a:t>sind in die Steuerbefreiungs-Vorschrift nach § 3 Nr. </a:t>
            </a:r>
            <a:r>
              <a:rPr lang="de-DE" altLang="de-DE" sz="1400" dirty="0"/>
              <a:t>65b </a:t>
            </a:r>
            <a:r>
              <a:rPr lang="de-DE" altLang="de-DE" sz="1400" dirty="0"/>
              <a:t>EStG einbezogen.</a:t>
            </a:r>
          </a:p>
          <a:p>
            <a:pPr marL="285693" indent="-285693">
              <a:spcBef>
                <a:spcPct val="300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de-DE" altLang="de-DE" sz="1400" dirty="0"/>
              <a:t>Die Leistungen werden </a:t>
            </a:r>
            <a:r>
              <a:rPr lang="de-DE" altLang="de-DE" sz="1400" b="1" dirty="0"/>
              <a:t>nachgelagert</a:t>
            </a:r>
            <a:r>
              <a:rPr lang="de-DE" altLang="de-DE" sz="1400" dirty="0"/>
              <a:t> besteuert (§ 19 EStG).    </a:t>
            </a:r>
          </a:p>
          <a:p>
            <a:pPr>
              <a:spcBef>
                <a:spcPct val="30000"/>
              </a:spcBef>
              <a:buClr>
                <a:schemeClr val="tx1"/>
              </a:buClr>
            </a:pPr>
            <a:r>
              <a:rPr lang="de-DE" altLang="de-DE" sz="1400" dirty="0"/>
              <a:t> </a:t>
            </a:r>
            <a:endParaRPr lang="de-DE" altLang="de-DE" sz="1400" dirty="0"/>
          </a:p>
        </p:txBody>
      </p:sp>
      <p:sp>
        <p:nvSpPr>
          <p:cNvPr id="14" name="Rechteck 13"/>
          <p:cNvSpPr/>
          <p:nvPr/>
        </p:nvSpPr>
        <p:spPr>
          <a:xfrm>
            <a:off x="420676" y="2169015"/>
            <a:ext cx="4035984" cy="4206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endParaRPr lang="de-DE" altLang="de-DE" sz="1400" dirty="0"/>
          </a:p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r>
              <a:rPr lang="de-DE" altLang="de-DE" sz="1400" dirty="0"/>
              <a:t>Übernahme</a:t>
            </a:r>
            <a:r>
              <a:rPr lang="de-DE" altLang="de-DE" sz="1400" b="1" dirty="0"/>
              <a:t> </a:t>
            </a:r>
            <a:r>
              <a:rPr lang="de-DE" altLang="de-DE" sz="1400" dirty="0"/>
              <a:t>von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b="1" dirty="0"/>
              <a:t>gesetzlich unverfallbaren Anwartschaften </a:t>
            </a:r>
            <a:r>
              <a:rPr lang="de-DE" altLang="de-DE" sz="1400" dirty="0"/>
              <a:t>(Rente oder Kapital)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b="1" dirty="0"/>
              <a:t>laufenden Rentenleistungen</a:t>
            </a:r>
          </a:p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endParaRPr lang="de-DE" altLang="de-DE" sz="800" dirty="0"/>
          </a:p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r>
              <a:rPr lang="de-DE" altLang="de-DE" sz="1400" dirty="0"/>
              <a:t>aus: 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dirty="0"/>
              <a:t> Pensionszusagen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dirty="0"/>
              <a:t> Unterstützungskassen-Zusagen </a:t>
            </a:r>
          </a:p>
          <a:p>
            <a:pPr marL="285693" indent="-285693"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DE" altLang="de-DE" sz="1400" dirty="0"/>
              <a:t> Pensionsfonds-Zusagen</a:t>
            </a:r>
          </a:p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endParaRPr lang="de-DE" altLang="de-DE" sz="800" dirty="0"/>
          </a:p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r>
              <a:rPr lang="de-DE" altLang="de-DE" sz="1400" dirty="0"/>
              <a:t>durch einen Lebensversicherer (oder eine </a:t>
            </a:r>
          </a:p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r>
              <a:rPr lang="de-DE" altLang="de-DE" sz="1400" dirty="0"/>
              <a:t>Pensionskasse).</a:t>
            </a:r>
          </a:p>
          <a:p>
            <a:pPr>
              <a:spcBef>
                <a:spcPct val="30000"/>
              </a:spcBef>
              <a:spcAft>
                <a:spcPct val="0"/>
              </a:spcAft>
              <a:buFont typeface="Monotype Sorts"/>
              <a:buNone/>
            </a:pPr>
            <a:endParaRPr lang="de-DE" altLang="de-DE" sz="800" dirty="0"/>
          </a:p>
          <a:p>
            <a:pPr>
              <a:spcBef>
                <a:spcPct val="30000"/>
              </a:spcBef>
              <a:spcAft>
                <a:spcPct val="0"/>
              </a:spcAft>
            </a:pPr>
            <a:r>
              <a:rPr lang="de-DE" altLang="de-DE" sz="1400" b="1" dirty="0"/>
              <a:t>Rechtsgrundlage: </a:t>
            </a:r>
            <a:r>
              <a:rPr lang="de-DE" altLang="de-DE" sz="1400" dirty="0"/>
              <a:t>§ 4 Abs. 4 BetrAVG </a:t>
            </a:r>
          </a:p>
        </p:txBody>
      </p:sp>
      <p:pic>
        <p:nvPicPr>
          <p:cNvPr id="15" name="Picture 23" descr="149508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703" y="4813959"/>
            <a:ext cx="1716633" cy="1442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36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tx1"/>
                </a:solidFill>
              </a:rPr>
              <a:t>GesetzesGrundlage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sz="quarter" idx="4294967295"/>
          </p:nvPr>
        </p:nvSpPr>
        <p:spPr>
          <a:xfrm>
            <a:off x="364220" y="1564105"/>
            <a:ext cx="11370579" cy="529389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2000" b="1" dirty="0">
                <a:solidFill>
                  <a:srgbClr val="000000"/>
                </a:solidFill>
                <a:latin typeface="+mj-lt"/>
              </a:rPr>
              <a:t>§ 4 Abs. 4 </a:t>
            </a:r>
            <a:r>
              <a:rPr lang="de-DE" sz="2000" b="1" dirty="0" smtClean="0">
                <a:solidFill>
                  <a:srgbClr val="000000"/>
                </a:solidFill>
                <a:latin typeface="+mj-lt"/>
              </a:rPr>
              <a:t>BetrAVG</a:t>
            </a:r>
          </a:p>
          <a:p>
            <a:pPr marL="0" indent="0">
              <a:buNone/>
            </a:pPr>
            <a:endParaRPr lang="de-DE" sz="2000" b="1" dirty="0">
              <a:solidFill>
                <a:srgbClr val="000000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Wird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die Betriebstätigkeit eingestellt und das Unternehmen liquidiert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,</a:t>
            </a:r>
          </a:p>
          <a:p>
            <a:pPr marL="0" indent="0">
              <a:buNone/>
            </a:pPr>
            <a:endParaRPr lang="de-DE" sz="2000" dirty="0">
              <a:solidFill>
                <a:srgbClr val="000000"/>
              </a:solidFill>
              <a:latin typeface="+mj-lt"/>
            </a:endParaRP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kann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eine Zusage von einer Pensionskasse oder einem Unternehmen der Lebensversicherung</a:t>
            </a:r>
          </a:p>
          <a:p>
            <a:r>
              <a:rPr lang="de-DE" sz="2000" dirty="0">
                <a:solidFill>
                  <a:srgbClr val="000000"/>
                </a:solidFill>
                <a:latin typeface="+mj-lt"/>
              </a:rPr>
              <a:t>ohne Zustimmung des Arbeitnehmers oder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Versorgungsempfängers übernommen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werden,</a:t>
            </a:r>
          </a:p>
          <a:p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wenn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sichergestellt ist, dass die Überschussanteile ab Rentenbeginn 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entsprechend § </a:t>
            </a:r>
            <a:r>
              <a:rPr lang="de-DE" sz="2000" dirty="0">
                <a:solidFill>
                  <a:srgbClr val="000000"/>
                </a:solidFill>
                <a:latin typeface="+mj-lt"/>
              </a:rPr>
              <a:t>16 Abs. 3 Nr. 2 BetrAVG verwendet werden</a:t>
            </a:r>
            <a:r>
              <a:rPr lang="de-DE" sz="2000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de-DE" sz="2000" b="1" dirty="0" smtClean="0">
                <a:solidFill>
                  <a:srgbClr val="000000"/>
                </a:solidFill>
                <a:latin typeface="+mj-lt"/>
              </a:rPr>
              <a:t>Liquidationsdirektversicherungen </a:t>
            </a:r>
            <a:r>
              <a:rPr lang="de-DE" sz="2000" b="1" dirty="0">
                <a:solidFill>
                  <a:srgbClr val="000000"/>
                </a:solidFill>
                <a:latin typeface="+mj-lt"/>
              </a:rPr>
              <a:t>dürfen weder gekündigt, beliehen, noch </a:t>
            </a:r>
            <a:r>
              <a:rPr lang="de-DE" sz="2000" b="1" dirty="0" smtClean="0">
                <a:solidFill>
                  <a:srgbClr val="000000"/>
                </a:solidFill>
                <a:latin typeface="+mj-lt"/>
              </a:rPr>
              <a:t>abgetreten werden</a:t>
            </a:r>
            <a:endParaRPr lang="de-DE" sz="2000" b="1" dirty="0" smtClea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610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1315</Words>
  <Application>Microsoft Office PowerPoint</Application>
  <PresentationFormat>Breitbild</PresentationFormat>
  <Paragraphs>290</Paragraphs>
  <Slides>24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3" baseType="lpstr">
      <vt:lpstr>ＭＳ Ｐゴシック</vt:lpstr>
      <vt:lpstr>Arial</vt:lpstr>
      <vt:lpstr>Calibri</vt:lpstr>
      <vt:lpstr>Monotype Sorts</vt:lpstr>
      <vt:lpstr>Myriad Pro</vt:lpstr>
      <vt:lpstr>Symbol</vt:lpstr>
      <vt:lpstr>Times New Roman</vt:lpstr>
      <vt:lpstr>Wingdings</vt:lpstr>
      <vt:lpstr>Design_afm</vt:lpstr>
      <vt:lpstr>PowerPoint-Präsentation</vt:lpstr>
      <vt:lpstr>PowerPoint-Präsentation</vt:lpstr>
      <vt:lpstr>Ursachen für eine Liquidation </vt:lpstr>
      <vt:lpstr>Firmenliquidation</vt:lpstr>
      <vt:lpstr>Liquidations-Verfahren (1)</vt:lpstr>
      <vt:lpstr>Liquidations-Verfahren (2)</vt:lpstr>
      <vt:lpstr>Alternativen </vt:lpstr>
      <vt:lpstr>Grundlagen der Liquidations-Direktversicherung  </vt:lpstr>
      <vt:lpstr>GesetzesGrundlage</vt:lpstr>
      <vt:lpstr>PowerPoint-Präsentation</vt:lpstr>
      <vt:lpstr>Grundsatz der Wertgleichheit (1)</vt:lpstr>
      <vt:lpstr>Grundsatz der Wertgleichheit (2)</vt:lpstr>
      <vt:lpstr>Abschlussunterlagen im Detail  </vt:lpstr>
      <vt:lpstr>Argumentationshilfen beim Verkauf</vt:lpstr>
      <vt:lpstr>Back up NUR FÜR BERATER </vt:lpstr>
      <vt:lpstr>Geschäftspotenzial SUPER !!!</vt:lpstr>
      <vt:lpstr>Ein Praxisbeispiel</vt:lpstr>
      <vt:lpstr>Ziele </vt:lpstr>
      <vt:lpstr>Schritt 1: Verzicht auf den Future-Service</vt:lpstr>
      <vt:lpstr>Schritt 2: Anpassung an Tarif RV15</vt:lpstr>
      <vt:lpstr>Schritt 3: Ermittlung des Einmalbeitrages</vt:lpstr>
      <vt:lpstr>PowerPoint-Präsentation</vt:lpstr>
      <vt:lpstr>Vorteile für Ihre Kunden im Überblick</vt:lpstr>
      <vt:lpstr>Ihr Vorteil – mit wenig Aufwand zu viel Neugeschäft!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Arps</dc:creator>
  <cp:lastModifiedBy>Anthony King</cp:lastModifiedBy>
  <cp:revision>441</cp:revision>
  <cp:lastPrinted>2020-08-19T12:44:30Z</cp:lastPrinted>
  <dcterms:created xsi:type="dcterms:W3CDTF">2020-01-27T13:47:09Z</dcterms:created>
  <dcterms:modified xsi:type="dcterms:W3CDTF">2021-01-14T13:22:31Z</dcterms:modified>
</cp:coreProperties>
</file>