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39"/>
  </p:notesMasterIdLst>
  <p:handoutMasterIdLst>
    <p:handoutMasterId r:id="rId40"/>
  </p:handoutMasterIdLst>
  <p:sldIdLst>
    <p:sldId id="258" r:id="rId2"/>
    <p:sldId id="275" r:id="rId3"/>
    <p:sldId id="293" r:id="rId4"/>
    <p:sldId id="276" r:id="rId5"/>
    <p:sldId id="277" r:id="rId6"/>
    <p:sldId id="278" r:id="rId7"/>
    <p:sldId id="279" r:id="rId8"/>
    <p:sldId id="280" r:id="rId9"/>
    <p:sldId id="259" r:id="rId10"/>
    <p:sldId id="261" r:id="rId11"/>
    <p:sldId id="267" r:id="rId12"/>
    <p:sldId id="268" r:id="rId13"/>
    <p:sldId id="260" r:id="rId14"/>
    <p:sldId id="262" r:id="rId15"/>
    <p:sldId id="281" r:id="rId16"/>
    <p:sldId id="286" r:id="rId17"/>
    <p:sldId id="288" r:id="rId18"/>
    <p:sldId id="287" r:id="rId19"/>
    <p:sldId id="282" r:id="rId20"/>
    <p:sldId id="283" r:id="rId21"/>
    <p:sldId id="284" r:id="rId22"/>
    <p:sldId id="285" r:id="rId23"/>
    <p:sldId id="264" r:id="rId24"/>
    <p:sldId id="265" r:id="rId25"/>
    <p:sldId id="263" r:id="rId26"/>
    <p:sldId id="266" r:id="rId27"/>
    <p:sldId id="269" r:id="rId28"/>
    <p:sldId id="270" r:id="rId29"/>
    <p:sldId id="271" r:id="rId30"/>
    <p:sldId id="272" r:id="rId31"/>
    <p:sldId id="295" r:id="rId32"/>
    <p:sldId id="294" r:id="rId33"/>
    <p:sldId id="274" r:id="rId34"/>
    <p:sldId id="290" r:id="rId35"/>
    <p:sldId id="289" r:id="rId36"/>
    <p:sldId id="291" r:id="rId37"/>
    <p:sldId id="292" r:id="rId38"/>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870" autoAdjust="0"/>
  </p:normalViewPr>
  <p:slideViewPr>
    <p:cSldViewPr snapToGrid="0" showGuides="1">
      <p:cViewPr varScale="1">
        <p:scale>
          <a:sx n="117" d="100"/>
          <a:sy n="117" d="100"/>
        </p:scale>
        <p:origin x="120" y="450"/>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BC262AAD-EE45-4569-A43C-3777BCDBA7C9}" type="datetimeFigureOut">
              <a:rPr lang="de-DE" smtClean="0"/>
              <a:t>15.11.2023</a:t>
            </a:fld>
            <a:endParaRPr lang="de-DE" dirty="0"/>
          </a:p>
        </p:txBody>
      </p:sp>
      <p:sp>
        <p:nvSpPr>
          <p:cNvPr id="4" name="Fußzeilenplatzhalt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dirty="0"/>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5AC9ED1C-5157-4F32-B542-B10EF038D16B}" type="datetimeFigureOut">
              <a:rPr lang="de-DE" smtClean="0"/>
              <a:t>15.11.2023</a:t>
            </a:fld>
            <a:endParaRPr lang="de-DE" dirty="0"/>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dirty="0"/>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dirty="0"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dirty="0"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dirty="0"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dirty="0"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42141229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19" r:id="rId48"/>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8.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8.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8.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48.xml"/><Relationship Id="rId5" Type="http://schemas.openxmlformats.org/officeDocument/2006/relationships/image" Target="../media/image21.png"/><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normAutofit fontScale="90000"/>
          </a:bodyPr>
          <a:lstStyle/>
          <a:p>
            <a:pPr algn="ctr"/>
            <a:r>
              <a:rPr lang="de-DE" sz="3200" dirty="0" smtClean="0"/>
              <a:t/>
            </a:r>
            <a:br>
              <a:rPr lang="de-DE" sz="3200" dirty="0" smtClean="0"/>
            </a:br>
            <a:r>
              <a:rPr lang="de-DE" sz="3200" dirty="0"/>
              <a:t/>
            </a:r>
            <a:br>
              <a:rPr lang="de-DE" sz="3200" dirty="0"/>
            </a:br>
            <a:r>
              <a:rPr lang="de-DE" sz="3200" dirty="0" smtClean="0"/>
              <a:t/>
            </a:r>
            <a:br>
              <a:rPr lang="de-DE" sz="3200" dirty="0" smtClean="0"/>
            </a:br>
            <a:endParaRPr lang="de-DE" sz="1800" dirty="0"/>
          </a:p>
        </p:txBody>
      </p:sp>
      <p:sp>
        <p:nvSpPr>
          <p:cNvPr id="4" name="Textfeld 3"/>
          <p:cNvSpPr txBox="1"/>
          <p:nvPr/>
        </p:nvSpPr>
        <p:spPr>
          <a:xfrm>
            <a:off x="1314450" y="3002280"/>
            <a:ext cx="9363976" cy="1384995"/>
          </a:xfrm>
          <a:prstGeom prst="rect">
            <a:avLst/>
          </a:prstGeom>
          <a:noFill/>
        </p:spPr>
        <p:txBody>
          <a:bodyPr wrap="square" rtlCol="0">
            <a:spAutoFit/>
          </a:bodyPr>
          <a:lstStyle/>
          <a:p>
            <a:pPr algn="ctr"/>
            <a:r>
              <a:rPr lang="de-DE" sz="2800" dirty="0">
                <a:solidFill>
                  <a:srgbClr val="1D2D4B"/>
                </a:solidFill>
              </a:rPr>
              <a:t>a</a:t>
            </a:r>
            <a:r>
              <a:rPr lang="de-DE" sz="2800" dirty="0" smtClean="0">
                <a:solidFill>
                  <a:srgbClr val="1D2D4B"/>
                </a:solidFill>
              </a:rPr>
              <a:t>fm-Generationenberater Teil II</a:t>
            </a:r>
          </a:p>
          <a:p>
            <a:pPr algn="ctr"/>
            <a:endParaRPr lang="de-DE" sz="2800" dirty="0" smtClean="0">
              <a:solidFill>
                <a:srgbClr val="1D2D4B"/>
              </a:solidFill>
            </a:endParaRPr>
          </a:p>
          <a:p>
            <a:pPr algn="ctr"/>
            <a:r>
              <a:rPr lang="de-DE" sz="2800" b="1" dirty="0" smtClean="0">
                <a:solidFill>
                  <a:srgbClr val="1D2D4B"/>
                </a:solidFill>
              </a:rPr>
              <a:t>Herzlich Willkommen!</a:t>
            </a:r>
          </a:p>
        </p:txBody>
      </p:sp>
    </p:spTree>
    <p:extLst>
      <p:ext uri="{BB962C8B-B14F-4D97-AF65-F5344CB8AC3E}">
        <p14:creationId xmlns:p14="http://schemas.microsoft.com/office/powerpoint/2010/main" val="40749596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a:t>
            </a:fld>
            <a:endParaRPr lang="de-DE" dirty="0"/>
          </a:p>
        </p:txBody>
      </p:sp>
      <p:sp>
        <p:nvSpPr>
          <p:cNvPr id="4" name="Textplatzhalter 3"/>
          <p:cNvSpPr>
            <a:spLocks noGrp="1"/>
          </p:cNvSpPr>
          <p:nvPr>
            <p:ph type="body" sz="half" idx="2"/>
          </p:nvPr>
        </p:nvSpPr>
        <p:spPr>
          <a:xfrm>
            <a:off x="369358" y="1510392"/>
            <a:ext cx="11346392" cy="4841763"/>
          </a:xfrm>
        </p:spPr>
        <p:txBody>
          <a:bodyPr/>
          <a:lstStyle/>
          <a:p>
            <a:r>
              <a:rPr lang="de-DE" dirty="0" smtClean="0"/>
              <a:t>Versicherungsleistungen, die an Versicherungsnehmer selbst gezahlt werden, sind erbschaft-steuerfrei. Leistungen an Hinterbliebene unterliegen der Erbschaftsteuer. Ob Erbschaftsteuer gezahlt werden muss, ist abhängig von der Höhe des gesamten erbschaftsteuerlichen Erwerbs und des persönlichen Freibetrags des Erwerbers.</a:t>
            </a:r>
          </a:p>
          <a:p>
            <a:r>
              <a:rPr lang="de-DE" dirty="0" smtClean="0"/>
              <a:t>Sind Versicherungsnehmer und Empfänger der Versicherungsleistung nicht identisch, so müssen die Versicherer vor der Auszahlung der Leistungen eine Meldung an das Finanzamt abgeben. Aufgrund der Regelungen im § 20 Abs. 6 Erbschaftsteuergesetz (ErbStG) benötigen wir vor Auszahlung eine Unbedenklichkeitsbescheinigung des Finanzamts, wenn die Zahlung in das Ausland erfolgen soll.</a:t>
            </a:r>
          </a:p>
          <a:p>
            <a:r>
              <a:rPr lang="de-DE" dirty="0" smtClean="0"/>
              <a:t>Wird eine Versicherung durch einen Versicherungsnehmerwechsel zu Lebzeiten unentgeltlich übertragen, bzw. werden bei zwei Versicherungsnehmern die Anteile am Vertrag geändert, unterliegen die daraus resultierenden Übertragungen der Schenkungsteuer. Ob Schenkungsteuer gezahlt werden muss, ist abhängig von der Höhe des gesamten schenkungsteuerlichen Erwerbs und des persönlichen Freibetrags des Erwerbers.</a:t>
            </a:r>
          </a:p>
          <a:p>
            <a:r>
              <a:rPr lang="de-DE" dirty="0" smtClean="0"/>
              <a:t>Jeden Versicherungsnehmerwechsel, bzw. bei zwei Versicherungsnehmern jede Veränderung der Anteile am Vertrag, müssen wir dem für den neuen Versicherungsnehmer zuständigen Finanzamt anzeigen.</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Erbschafts-und Schenkungssteuer</a:t>
            </a:r>
            <a:endParaRPr lang="de-DE" b="1" dirty="0"/>
          </a:p>
        </p:txBody>
      </p:sp>
    </p:spTree>
    <p:extLst>
      <p:ext uri="{BB962C8B-B14F-4D97-AF65-F5344CB8AC3E}">
        <p14:creationId xmlns:p14="http://schemas.microsoft.com/office/powerpoint/2010/main" val="21168538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11</a:t>
            </a:fld>
            <a:endParaRPr lang="de-DE" dirty="0"/>
          </a:p>
        </p:txBody>
      </p:sp>
      <p:sp>
        <p:nvSpPr>
          <p:cNvPr id="4" name="Textplatzhalter 3"/>
          <p:cNvSpPr>
            <a:spLocks noGrp="1"/>
          </p:cNvSpPr>
          <p:nvPr>
            <p:ph type="body" sz="half" idx="2"/>
          </p:nvPr>
        </p:nvSpPr>
        <p:spPr>
          <a:xfrm>
            <a:off x="369358" y="1646645"/>
            <a:ext cx="10854295" cy="4559946"/>
          </a:xfrm>
        </p:spPr>
        <p:txBody>
          <a:bodyPr/>
          <a:lstStyle/>
          <a:p>
            <a:r>
              <a:rPr lang="de-DE" sz="2400" b="1" dirty="0"/>
              <a:t>Pflichtteil:</a:t>
            </a:r>
            <a:endParaRPr lang="de-DE" sz="2400" dirty="0"/>
          </a:p>
          <a:p>
            <a:pPr marL="342900" indent="-342900">
              <a:buFont typeface="Wingdings" panose="05000000000000000000" pitchFamily="2" charset="2"/>
              <a:buChar char="§"/>
            </a:pPr>
            <a:r>
              <a:rPr lang="de-DE" sz="2200" dirty="0" smtClean="0"/>
              <a:t>Der </a:t>
            </a:r>
            <a:r>
              <a:rPr lang="de-DE" sz="2200" dirty="0"/>
              <a:t>an und für sich Erbberechtigte, wird durch Verfügung von Todes wegen </a:t>
            </a:r>
            <a:r>
              <a:rPr lang="de-DE" sz="2200" b="1" dirty="0"/>
              <a:t>von der Erbfolge ausgeschlossen</a:t>
            </a:r>
            <a:r>
              <a:rPr lang="de-DE" sz="2200" dirty="0"/>
              <a:t>. Er hat dann nur einen schuldrechtlichen Ausgleichsanspruch gegen die Erben in form von Geld</a:t>
            </a:r>
          </a:p>
          <a:p>
            <a:pPr marL="342900" indent="-342900">
              <a:buFont typeface="Wingdings" panose="05000000000000000000" pitchFamily="2" charset="2"/>
              <a:buChar char="§"/>
            </a:pPr>
            <a:r>
              <a:rPr lang="de-DE" sz="2200" dirty="0" smtClean="0"/>
              <a:t>Pflichtteilsberechtigter </a:t>
            </a:r>
            <a:r>
              <a:rPr lang="de-DE" sz="2200" dirty="0"/>
              <a:t>wird nicht Miterbe, aber Anspruch auf Zahlung eines Geldbetrages</a:t>
            </a:r>
          </a:p>
          <a:p>
            <a:pPr marL="342900" indent="-342900">
              <a:buFont typeface="Wingdings" panose="05000000000000000000" pitchFamily="2" charset="2"/>
              <a:buChar char="§"/>
            </a:pPr>
            <a:r>
              <a:rPr lang="de-DE" sz="2200" dirty="0" smtClean="0"/>
              <a:t>Grundsätzlich </a:t>
            </a:r>
            <a:r>
              <a:rPr lang="de-DE" sz="2200" b="1" dirty="0" smtClean="0"/>
              <a:t>unentziehbare Mindestbeteiligung </a:t>
            </a:r>
            <a:r>
              <a:rPr lang="de-DE" sz="2200" dirty="0"/>
              <a:t>am Nachlass durch Abkömmlinge oder Eltern sowie Ehegatten und eingetragene Lebenspartner</a:t>
            </a:r>
          </a:p>
          <a:p>
            <a:pPr marL="342900" indent="-342900">
              <a:buFont typeface="Wingdings" panose="05000000000000000000" pitchFamily="2" charset="2"/>
              <a:buChar char="§"/>
            </a:pPr>
            <a:r>
              <a:rPr lang="de-DE" sz="2200" b="1" dirty="0" smtClean="0"/>
              <a:t>Höhe </a:t>
            </a:r>
            <a:r>
              <a:rPr lang="de-DE" sz="2200" b="1" dirty="0"/>
              <a:t>des Pflichtteils</a:t>
            </a:r>
            <a:r>
              <a:rPr lang="de-DE" sz="2200" dirty="0"/>
              <a:t>: ½ des gesetzlichen Erbteils.</a:t>
            </a:r>
          </a:p>
          <a:p>
            <a:pPr marL="342900" indent="-342900">
              <a:buFont typeface="Wingdings" panose="05000000000000000000" pitchFamily="2" charset="2"/>
              <a:buChar char="§"/>
            </a:pPr>
            <a:r>
              <a:rPr lang="de-DE" sz="2200" b="1" dirty="0" smtClean="0"/>
              <a:t>Anspruch </a:t>
            </a:r>
            <a:r>
              <a:rPr lang="de-DE" sz="2200" dirty="0" smtClean="0"/>
              <a:t>verjährt </a:t>
            </a:r>
            <a:r>
              <a:rPr lang="de-DE" sz="2200" dirty="0"/>
              <a:t>in drei Jahren nach Kenntnis des Todes, wenn er bis dahin nicht geltend gemacht wird. Anspruch ist nur in groben Ausnahmefällen entziehbar.</a:t>
            </a:r>
          </a:p>
        </p:txBody>
      </p:sp>
      <p:sp>
        <p:nvSpPr>
          <p:cNvPr id="5" name="Titel 4"/>
          <p:cNvSpPr>
            <a:spLocks noGrp="1"/>
          </p:cNvSpPr>
          <p:nvPr>
            <p:ph type="title"/>
          </p:nvPr>
        </p:nvSpPr>
        <p:spPr>
          <a:xfrm>
            <a:off x="369358" y="113010"/>
            <a:ext cx="10314206" cy="1325563"/>
          </a:xfrm>
        </p:spPr>
        <p:txBody>
          <a:bodyPr/>
          <a:lstStyle/>
          <a:p>
            <a:r>
              <a:rPr lang="de-DE" b="1" dirty="0" smtClean="0"/>
              <a:t>Pflichtteilsberechtigte</a:t>
            </a:r>
            <a:endParaRPr lang="de-DE" b="1" dirty="0"/>
          </a:p>
        </p:txBody>
      </p:sp>
    </p:spTree>
    <p:extLst>
      <p:ext uri="{BB962C8B-B14F-4D97-AF65-F5344CB8AC3E}">
        <p14:creationId xmlns:p14="http://schemas.microsoft.com/office/powerpoint/2010/main" val="16146245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a:t>
            </a:fld>
            <a:endParaRPr lang="de-DE" dirty="0"/>
          </a:p>
        </p:txBody>
      </p:sp>
      <p:sp>
        <p:nvSpPr>
          <p:cNvPr id="4" name="Textplatzhalter 3"/>
          <p:cNvSpPr>
            <a:spLocks noGrp="1"/>
          </p:cNvSpPr>
          <p:nvPr>
            <p:ph type="body" sz="half" idx="2"/>
          </p:nvPr>
        </p:nvSpPr>
        <p:spPr>
          <a:xfrm>
            <a:off x="369358" y="1545579"/>
            <a:ext cx="10854295" cy="5171702"/>
          </a:xfrm>
        </p:spPr>
        <p:txBody>
          <a:bodyPr/>
          <a:lstStyle/>
          <a:p>
            <a:r>
              <a:rPr lang="de-DE" sz="2400" b="1" dirty="0" smtClean="0"/>
              <a:t>Pflichtteil - Beispiel:</a:t>
            </a:r>
            <a:endParaRPr lang="de-DE" sz="2400" dirty="0"/>
          </a:p>
          <a:p>
            <a:r>
              <a:rPr lang="de-DE" b="1" dirty="0"/>
              <a:t>Situation</a:t>
            </a:r>
            <a:r>
              <a:rPr lang="de-DE" dirty="0"/>
              <a:t>:</a:t>
            </a:r>
            <a:r>
              <a:rPr lang="de-DE" sz="2400" dirty="0"/>
              <a:t> </a:t>
            </a:r>
          </a:p>
          <a:p>
            <a:pPr marL="342900" indent="-342900">
              <a:buFont typeface="Wingdings" panose="05000000000000000000" pitchFamily="2" charset="2"/>
              <a:buChar char="§"/>
            </a:pPr>
            <a:r>
              <a:rPr lang="de-DE" dirty="0" smtClean="0"/>
              <a:t>Der </a:t>
            </a:r>
            <a:r>
              <a:rPr lang="de-DE" dirty="0"/>
              <a:t>Erblasser hinterlässt zwei Kinder aus seiner ersten Ehe</a:t>
            </a:r>
          </a:p>
          <a:p>
            <a:pPr marL="342900" indent="-342900">
              <a:buFont typeface="Wingdings" panose="05000000000000000000" pitchFamily="2" charset="2"/>
              <a:buChar char="§"/>
            </a:pPr>
            <a:r>
              <a:rPr lang="de-DE" dirty="0" smtClean="0"/>
              <a:t>Seine </a:t>
            </a:r>
            <a:r>
              <a:rPr lang="de-DE" dirty="0"/>
              <a:t>zweite Ehe blieb kinderlos</a:t>
            </a:r>
          </a:p>
          <a:p>
            <a:pPr marL="342900" indent="-342900">
              <a:buFont typeface="Wingdings" panose="05000000000000000000" pitchFamily="2" charset="2"/>
              <a:buChar char="§"/>
            </a:pPr>
            <a:r>
              <a:rPr lang="de-DE" dirty="0" smtClean="0"/>
              <a:t>Zugewinngemeinschaft </a:t>
            </a:r>
            <a:r>
              <a:rPr lang="de-DE" dirty="0"/>
              <a:t>(gesetzlicher Güterstand)</a:t>
            </a:r>
          </a:p>
          <a:p>
            <a:pPr marL="342900" indent="-342900">
              <a:buFont typeface="Wingdings" panose="05000000000000000000" pitchFamily="2" charset="2"/>
              <a:buChar char="§"/>
            </a:pPr>
            <a:r>
              <a:rPr lang="de-DE" dirty="0" smtClean="0"/>
              <a:t>Seine </a:t>
            </a:r>
            <a:r>
              <a:rPr lang="de-DE" dirty="0"/>
              <a:t>zweite Frau wurde testamentarisch Alleinerbin</a:t>
            </a:r>
          </a:p>
          <a:p>
            <a:pPr marL="342900" indent="-342900">
              <a:buFont typeface="Wingdings" panose="05000000000000000000" pitchFamily="2" charset="2"/>
              <a:buChar char="§"/>
            </a:pPr>
            <a:r>
              <a:rPr lang="de-DE" dirty="0" smtClean="0"/>
              <a:t>Die </a:t>
            </a:r>
            <a:r>
              <a:rPr lang="de-DE" dirty="0"/>
              <a:t>Kinder erhielten nichts</a:t>
            </a:r>
          </a:p>
          <a:p>
            <a:pPr marL="342900" indent="-342900">
              <a:buFont typeface="Wingdings" panose="05000000000000000000" pitchFamily="2" charset="2"/>
              <a:buChar char="§"/>
            </a:pPr>
            <a:r>
              <a:rPr lang="de-DE" dirty="0" smtClean="0"/>
              <a:t>Der </a:t>
            </a:r>
            <a:r>
              <a:rPr lang="de-DE" dirty="0"/>
              <a:t>gesetzliche Erbteil eines jeden Kindes beträgt 1/4</a:t>
            </a:r>
          </a:p>
          <a:p>
            <a:pPr marL="342900" indent="-342900">
              <a:buFont typeface="Wingdings" panose="05000000000000000000" pitchFamily="2" charset="2"/>
              <a:buChar char="§"/>
            </a:pPr>
            <a:r>
              <a:rPr lang="de-DE" dirty="0" smtClean="0"/>
              <a:t>Der </a:t>
            </a:r>
            <a:r>
              <a:rPr lang="de-DE" dirty="0"/>
              <a:t>Pflichtteil beträgt die Hälfte, also </a:t>
            </a:r>
            <a:r>
              <a:rPr lang="de-DE" dirty="0" smtClean="0"/>
              <a:t>1/8</a:t>
            </a:r>
            <a:endParaRPr lang="de-DE" dirty="0"/>
          </a:p>
          <a:p>
            <a:r>
              <a:rPr lang="de-DE" b="1" dirty="0"/>
              <a:t>Annahme: </a:t>
            </a:r>
            <a:r>
              <a:rPr lang="de-DE" dirty="0"/>
              <a:t>Der Wert des Nachlasses beträgt 2 Mio. EUR </a:t>
            </a:r>
          </a:p>
          <a:p>
            <a:pPr marL="342900" indent="-342900">
              <a:buFont typeface="Wingdings" panose="05000000000000000000" pitchFamily="2" charset="2"/>
              <a:buChar char="§"/>
            </a:pPr>
            <a:r>
              <a:rPr lang="de-DE" dirty="0" smtClean="0"/>
              <a:t>Der </a:t>
            </a:r>
            <a:r>
              <a:rPr lang="de-DE" dirty="0"/>
              <a:t>Anspruch beträgt somit je Kind 1/8 = 250.000 €</a:t>
            </a:r>
          </a:p>
          <a:p>
            <a:pPr marL="342900" indent="-342900">
              <a:buFont typeface="Wingdings" panose="05000000000000000000" pitchFamily="2" charset="2"/>
              <a:buChar char="§"/>
            </a:pPr>
            <a:r>
              <a:rPr lang="de-DE" dirty="0" smtClean="0"/>
              <a:t>Die </a:t>
            </a:r>
            <a:r>
              <a:rPr lang="de-DE" dirty="0"/>
              <a:t>Summe kann jedes Kind als Pflichtanteilsanspruch gegenüber der Witwe geltend machen.</a:t>
            </a:r>
          </a:p>
        </p:txBody>
      </p:sp>
      <p:sp>
        <p:nvSpPr>
          <p:cNvPr id="5" name="Titel 4"/>
          <p:cNvSpPr>
            <a:spLocks noGrp="1"/>
          </p:cNvSpPr>
          <p:nvPr>
            <p:ph type="title"/>
          </p:nvPr>
        </p:nvSpPr>
        <p:spPr>
          <a:xfrm>
            <a:off x="369358" y="113010"/>
            <a:ext cx="10314206" cy="1325563"/>
          </a:xfrm>
        </p:spPr>
        <p:txBody>
          <a:bodyPr/>
          <a:lstStyle/>
          <a:p>
            <a:r>
              <a:rPr lang="de-DE" b="1" dirty="0" smtClean="0"/>
              <a:t>Pflichtteilsberechtigte</a:t>
            </a:r>
            <a:endParaRPr lang="de-DE" b="1" dirty="0"/>
          </a:p>
        </p:txBody>
      </p:sp>
    </p:spTree>
    <p:extLst>
      <p:ext uri="{BB962C8B-B14F-4D97-AF65-F5344CB8AC3E}">
        <p14:creationId xmlns:p14="http://schemas.microsoft.com/office/powerpoint/2010/main" val="17377876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a:t>
            </a:fld>
            <a:endParaRPr lang="de-DE" dirty="0"/>
          </a:p>
        </p:txBody>
      </p:sp>
      <p:sp>
        <p:nvSpPr>
          <p:cNvPr id="4" name="Textplatzhalter 3"/>
          <p:cNvSpPr>
            <a:spLocks noGrp="1"/>
          </p:cNvSpPr>
          <p:nvPr>
            <p:ph type="body" sz="half" idx="2"/>
          </p:nvPr>
        </p:nvSpPr>
        <p:spPr>
          <a:xfrm>
            <a:off x="369358" y="1695766"/>
            <a:ext cx="11118831" cy="4397059"/>
          </a:xfrm>
        </p:spPr>
        <p:txBody>
          <a:bodyPr/>
          <a:lstStyle/>
          <a:p>
            <a:r>
              <a:rPr lang="de-DE" dirty="0" smtClean="0"/>
              <a:t>Pflichtteilsergänzungsansprüche:</a:t>
            </a:r>
          </a:p>
          <a:p>
            <a:r>
              <a:rPr lang="de-DE" dirty="0" smtClean="0"/>
              <a:t>Bei Schenkungen außerhalb des Erbrechts können Pflichtteilsergänzungsansprüche entstehen (§ 2325 BGB). Ob überhaupt ein Pflichtteilsergänzungsanspruch entsteht, hängt im konkreten Fall davon ab, ob ein Pflichtteilsberechtigter (§ 2303 BGB) durch diese Schenkung weniger als die Hälfte seiner gesetzlichen Erbteils bekommt. </a:t>
            </a:r>
          </a:p>
          <a:p>
            <a:r>
              <a:rPr lang="de-DE" dirty="0" smtClean="0"/>
              <a:t>10 Jahre nach Leistung des verschenkten Gegenstandes sind in jedem Pflichtteilsergänzungsansprüche ausgeschlossen (§ 2325 (3) Satz 1 BGB). Das gilt nicht für Schenkungen an Ehegatten. Stirbt der Schenker innerhalb von 10 Jahren seit der Schenkung, verringert sich der mögliche Pflichtteilsergänzungsanspruch jährlich um ein Zehntel.</a:t>
            </a:r>
            <a:endParaRPr lang="de-DE" dirty="0"/>
          </a:p>
        </p:txBody>
      </p:sp>
      <p:sp>
        <p:nvSpPr>
          <p:cNvPr id="5" name="Titel 4"/>
          <p:cNvSpPr>
            <a:spLocks noGrp="1"/>
          </p:cNvSpPr>
          <p:nvPr>
            <p:ph type="title"/>
          </p:nvPr>
        </p:nvSpPr>
        <p:spPr/>
        <p:txBody>
          <a:bodyPr/>
          <a:lstStyle/>
          <a:p>
            <a:r>
              <a:rPr lang="de-DE" b="1" dirty="0"/>
              <a:t>Besonderheiten | Erbschaft- und Schenkungsteuer</a:t>
            </a:r>
            <a:endParaRPr lang="de-DE" dirty="0"/>
          </a:p>
        </p:txBody>
      </p:sp>
    </p:spTree>
    <p:extLst>
      <p:ext uri="{BB962C8B-B14F-4D97-AF65-F5344CB8AC3E}">
        <p14:creationId xmlns:p14="http://schemas.microsoft.com/office/powerpoint/2010/main" val="2063076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a:t>
            </a:fld>
            <a:endParaRPr lang="de-DE" dirty="0"/>
          </a:p>
        </p:txBody>
      </p:sp>
      <p:sp>
        <p:nvSpPr>
          <p:cNvPr id="4" name="Textplatzhalter 3"/>
          <p:cNvSpPr>
            <a:spLocks noGrp="1"/>
          </p:cNvSpPr>
          <p:nvPr>
            <p:ph type="body" sz="half" idx="2"/>
          </p:nvPr>
        </p:nvSpPr>
        <p:spPr>
          <a:xfrm>
            <a:off x="369358" y="1646645"/>
            <a:ext cx="10975676" cy="4559946"/>
          </a:xfrm>
        </p:spPr>
        <p:txBody>
          <a:bodyPr/>
          <a:lstStyle/>
          <a:p>
            <a:r>
              <a:rPr lang="de-DE" sz="2400" b="1" dirty="0" smtClean="0"/>
              <a:t>Eigenhändiges Testament</a:t>
            </a:r>
          </a:p>
          <a:p>
            <a:endParaRPr lang="de-DE" sz="2400" b="1" dirty="0" smtClean="0"/>
          </a:p>
          <a:p>
            <a:r>
              <a:rPr lang="de-DE" sz="2400" dirty="0" smtClean="0"/>
              <a:t>Das privatschriftliche Testament</a:t>
            </a:r>
          </a:p>
          <a:p>
            <a:r>
              <a:rPr lang="de-DE" sz="2400" dirty="0" smtClean="0"/>
              <a:t>Sie können ihr Testament auch ohne Hilfe eines Notars aufsetzen. Dabei ist folgendes zu beachten:</a:t>
            </a:r>
          </a:p>
          <a:p>
            <a:pPr marL="342900" indent="-342900">
              <a:buFont typeface="Wingdings" panose="05000000000000000000" pitchFamily="2" charset="2"/>
              <a:buChar char="§"/>
            </a:pPr>
            <a:r>
              <a:rPr lang="de-DE" sz="2200" dirty="0"/>
              <a:t>Das Testament muss eigenhändig </a:t>
            </a:r>
            <a:r>
              <a:rPr lang="de-DE" sz="2200" dirty="0" smtClean="0"/>
              <a:t>und handschriftlich </a:t>
            </a:r>
            <a:r>
              <a:rPr lang="de-DE" sz="2200" dirty="0"/>
              <a:t>geschrieben werden.</a:t>
            </a:r>
          </a:p>
          <a:p>
            <a:pPr marL="342900" indent="-342900">
              <a:buFont typeface="Wingdings" panose="05000000000000000000" pitchFamily="2" charset="2"/>
              <a:buChar char="§"/>
            </a:pPr>
            <a:r>
              <a:rPr lang="de-DE" sz="2200" dirty="0" smtClean="0"/>
              <a:t>Es </a:t>
            </a:r>
            <a:r>
              <a:rPr lang="de-DE" sz="2200" dirty="0"/>
              <a:t>muss eigenhändig mit Vor- und </a:t>
            </a:r>
            <a:r>
              <a:rPr lang="de-DE" sz="2200" dirty="0" smtClean="0"/>
              <a:t>Familiennamen unterschrieben </a:t>
            </a:r>
            <a:r>
              <a:rPr lang="de-DE" sz="2200" dirty="0"/>
              <a:t>werden.</a:t>
            </a:r>
          </a:p>
          <a:p>
            <a:pPr marL="342900" indent="-342900">
              <a:buFont typeface="Wingdings" panose="05000000000000000000" pitchFamily="2" charset="2"/>
              <a:buChar char="§"/>
            </a:pPr>
            <a:r>
              <a:rPr lang="de-DE" sz="2200" dirty="0" smtClean="0"/>
              <a:t>Datum </a:t>
            </a:r>
            <a:r>
              <a:rPr lang="de-DE" sz="2200" dirty="0"/>
              <a:t>und Ort sollten angegeben sein, </a:t>
            </a:r>
            <a:r>
              <a:rPr lang="de-DE" sz="2200" dirty="0" smtClean="0"/>
              <a:t>sodass im </a:t>
            </a:r>
            <a:r>
              <a:rPr lang="de-DE" sz="2200" dirty="0"/>
              <a:t>Falle mehrerer Testamente ersichtlich </a:t>
            </a:r>
            <a:r>
              <a:rPr lang="de-DE" sz="2200" dirty="0" smtClean="0"/>
              <a:t>ist, welches </a:t>
            </a:r>
            <a:r>
              <a:rPr lang="de-DE" sz="2200" dirty="0"/>
              <a:t>wirklich den letzten Willen </a:t>
            </a:r>
            <a:r>
              <a:rPr lang="de-DE" sz="2200" dirty="0" smtClean="0"/>
              <a:t>enthält.</a:t>
            </a:r>
            <a:endParaRPr lang="de-DE" sz="2200" dirty="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spTree>
    <p:extLst>
      <p:ext uri="{BB962C8B-B14F-4D97-AF65-F5344CB8AC3E}">
        <p14:creationId xmlns:p14="http://schemas.microsoft.com/office/powerpoint/2010/main" val="21722570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a:t>
            </a:fld>
            <a:endParaRPr lang="de-DE" dirty="0"/>
          </a:p>
        </p:txBody>
      </p:sp>
      <p:sp>
        <p:nvSpPr>
          <p:cNvPr id="4" name="Textplatzhalter 3"/>
          <p:cNvSpPr>
            <a:spLocks noGrp="1"/>
          </p:cNvSpPr>
          <p:nvPr>
            <p:ph type="body" sz="half" idx="2"/>
          </p:nvPr>
        </p:nvSpPr>
        <p:spPr>
          <a:xfrm>
            <a:off x="369358" y="1646645"/>
            <a:ext cx="10975676" cy="4559946"/>
          </a:xfrm>
        </p:spPr>
        <p:txBody>
          <a:bodyPr/>
          <a:lstStyle/>
          <a:p>
            <a:r>
              <a:rPr lang="de-DE" sz="2400" b="1" dirty="0" smtClean="0"/>
              <a:t>Eigenhändiges Testament</a:t>
            </a:r>
          </a:p>
          <a:p>
            <a:r>
              <a:rPr lang="de-DE" sz="2400" dirty="0" smtClean="0"/>
              <a:t>Vorteile:</a:t>
            </a:r>
            <a:endParaRPr lang="de-DE" sz="1800" dirty="0"/>
          </a:p>
          <a:p>
            <a:pPr marL="342900" indent="-342900">
              <a:buFont typeface="Wingdings" panose="05000000000000000000" pitchFamily="2" charset="2"/>
              <a:buChar char="§"/>
            </a:pPr>
            <a:r>
              <a:rPr lang="de-DE" dirty="0"/>
              <a:t>Jeder kann ein </a:t>
            </a:r>
            <a:r>
              <a:rPr lang="de-DE" dirty="0" smtClean="0"/>
              <a:t>eigenhändiges </a:t>
            </a:r>
            <a:r>
              <a:rPr lang="de-DE" dirty="0"/>
              <a:t>Testament erstellen. </a:t>
            </a:r>
          </a:p>
          <a:p>
            <a:pPr marL="342900" indent="-342900">
              <a:buFont typeface="Wingdings" panose="05000000000000000000" pitchFamily="2" charset="2"/>
              <a:buChar char="§"/>
            </a:pPr>
            <a:r>
              <a:rPr lang="de-DE" dirty="0"/>
              <a:t>Das </a:t>
            </a:r>
            <a:r>
              <a:rPr lang="de-DE" dirty="0" smtClean="0"/>
              <a:t>eigenhändige </a:t>
            </a:r>
            <a:r>
              <a:rPr lang="de-DE" dirty="0"/>
              <a:t>Testament ist jederzeit bis zum Tode des Erblassers </a:t>
            </a:r>
            <a:r>
              <a:rPr lang="de-DE" dirty="0" smtClean="0"/>
              <a:t>widerrufbar </a:t>
            </a:r>
            <a:r>
              <a:rPr lang="de-DE" dirty="0"/>
              <a:t>und ä</a:t>
            </a:r>
            <a:r>
              <a:rPr lang="de-DE" dirty="0" smtClean="0"/>
              <a:t>nderbar.</a:t>
            </a:r>
            <a:endParaRPr lang="de-DE" dirty="0"/>
          </a:p>
          <a:p>
            <a:pPr marL="342900" indent="-342900">
              <a:buFont typeface="Wingdings" panose="05000000000000000000" pitchFamily="2" charset="2"/>
              <a:buChar char="§"/>
            </a:pPr>
            <a:r>
              <a:rPr lang="de-DE" dirty="0"/>
              <a:t>Es kann privat verwahrt </a:t>
            </a:r>
            <a:r>
              <a:rPr lang="de-DE" dirty="0" smtClean="0"/>
              <a:t>werden.</a:t>
            </a:r>
          </a:p>
          <a:p>
            <a:r>
              <a:rPr lang="de-DE" sz="2400" dirty="0" smtClean="0"/>
              <a:t>Nachteile:</a:t>
            </a:r>
            <a:endParaRPr lang="de-DE" sz="2400" dirty="0"/>
          </a:p>
          <a:p>
            <a:pPr marL="342900" indent="-342900">
              <a:buFont typeface="Wingdings" panose="05000000000000000000" pitchFamily="2" charset="2"/>
              <a:buChar char="§"/>
            </a:pPr>
            <a:r>
              <a:rPr lang="de-DE" dirty="0"/>
              <a:t>Testamente ohne Beratung sind sehr </a:t>
            </a:r>
            <a:r>
              <a:rPr lang="de-DE" dirty="0" smtClean="0"/>
              <a:t>fehleranfällig</a:t>
            </a:r>
            <a:r>
              <a:rPr lang="de-DE" dirty="0"/>
              <a:t>. </a:t>
            </a:r>
            <a:endParaRPr lang="de-DE" dirty="0" smtClean="0"/>
          </a:p>
          <a:p>
            <a:pPr marL="342900" indent="-342900">
              <a:buFont typeface="Wingdings" panose="05000000000000000000" pitchFamily="2" charset="2"/>
              <a:buChar char="§"/>
            </a:pPr>
            <a:r>
              <a:rPr lang="de-DE" dirty="0" smtClean="0"/>
              <a:t>Die </a:t>
            </a:r>
            <a:r>
              <a:rPr lang="de-DE" dirty="0"/>
              <a:t>jederzeitige Widerrufbarkeit </a:t>
            </a:r>
            <a:r>
              <a:rPr lang="de-DE" dirty="0" smtClean="0"/>
              <a:t>führt </a:t>
            </a:r>
            <a:r>
              <a:rPr lang="de-DE" dirty="0"/>
              <a:t>zu keiner Sicherheit bei den Bedachten. </a:t>
            </a:r>
          </a:p>
          <a:p>
            <a:pPr marL="342900" indent="-342900">
              <a:buFont typeface="Wingdings" panose="05000000000000000000" pitchFamily="2" charset="2"/>
              <a:buChar char="§"/>
            </a:pPr>
            <a:r>
              <a:rPr lang="de-DE" dirty="0" smtClean="0"/>
              <a:t>Eigenhändige </a:t>
            </a:r>
            <a:r>
              <a:rPr lang="de-DE" dirty="0"/>
              <a:t>Testamente </a:t>
            </a:r>
            <a:r>
              <a:rPr lang="de-DE" dirty="0" smtClean="0"/>
              <a:t>können </a:t>
            </a:r>
            <a:r>
              <a:rPr lang="de-DE" dirty="0"/>
              <a:t>verschwinden oder gar nicht gefunden werden. </a:t>
            </a:r>
          </a:p>
          <a:p>
            <a:pPr marL="342900" indent="-342900">
              <a:buFont typeface="Wingdings" panose="05000000000000000000" pitchFamily="2" charset="2"/>
              <a:buChar char="§"/>
            </a:pPr>
            <a:r>
              <a:rPr lang="de-DE" dirty="0"/>
              <a:t>Bei </a:t>
            </a:r>
            <a:r>
              <a:rPr lang="de-DE" dirty="0" smtClean="0"/>
              <a:t>eigenhändigen </a:t>
            </a:r>
            <a:r>
              <a:rPr lang="de-DE" dirty="0"/>
              <a:t>Testamenten kann es Streit aber die Echtheit geben. </a:t>
            </a:r>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spTree>
    <p:extLst>
      <p:ext uri="{BB962C8B-B14F-4D97-AF65-F5344CB8AC3E}">
        <p14:creationId xmlns:p14="http://schemas.microsoft.com/office/powerpoint/2010/main" val="25557360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16</a:t>
            </a:fld>
            <a:endParaRPr lang="de-DE" dirty="0"/>
          </a:p>
        </p:txBody>
      </p:sp>
      <p:sp>
        <p:nvSpPr>
          <p:cNvPr id="4" name="Textplatzhalter 3"/>
          <p:cNvSpPr>
            <a:spLocks noGrp="1"/>
          </p:cNvSpPr>
          <p:nvPr>
            <p:ph type="body" sz="half" idx="2"/>
          </p:nvPr>
        </p:nvSpPr>
        <p:spPr>
          <a:xfrm>
            <a:off x="369358" y="1646645"/>
            <a:ext cx="10975676" cy="4970286"/>
          </a:xfrm>
        </p:spPr>
        <p:txBody>
          <a:bodyPr/>
          <a:lstStyle/>
          <a:p>
            <a:r>
              <a:rPr lang="de-DE" sz="2400" b="1" dirty="0" smtClean="0"/>
              <a:t>Beispiel zum eigenhändigen Testament</a:t>
            </a:r>
          </a:p>
          <a:p>
            <a:endParaRPr lang="de-DE" sz="2400" b="1" dirty="0" smtClean="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pic>
        <p:nvPicPr>
          <p:cNvPr id="6" name="Grafik 5" descr="Ein Bild, das Text, Quittung enthält.&#10;&#10;Automatisch generierte Beschreibung">
            <a:extLst>
              <a:ext uri="{FF2B5EF4-FFF2-40B4-BE49-F238E27FC236}">
                <a16:creationId xmlns="" xmlns:a16="http://schemas.microsoft.com/office/drawing/2014/main" id="{C6F35C11-F50D-475F-8435-AE8B76B51477}"/>
              </a:ext>
            </a:extLst>
          </p:cNvPr>
          <p:cNvPicPr>
            <a:picLocks noChangeAspect="1"/>
          </p:cNvPicPr>
          <p:nvPr/>
        </p:nvPicPr>
        <p:blipFill>
          <a:blip r:embed="rId2"/>
          <a:stretch>
            <a:fillRect/>
          </a:stretch>
        </p:blipFill>
        <p:spPr>
          <a:xfrm>
            <a:off x="666429" y="2096165"/>
            <a:ext cx="3365244" cy="4524201"/>
          </a:xfrm>
          <a:prstGeom prst="rect">
            <a:avLst/>
          </a:prstGeom>
        </p:spPr>
      </p:pic>
    </p:spTree>
    <p:extLst>
      <p:ext uri="{BB962C8B-B14F-4D97-AF65-F5344CB8AC3E}">
        <p14:creationId xmlns:p14="http://schemas.microsoft.com/office/powerpoint/2010/main" val="31758834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17</a:t>
            </a:fld>
            <a:endParaRPr lang="de-DE" dirty="0"/>
          </a:p>
        </p:txBody>
      </p:sp>
      <p:sp>
        <p:nvSpPr>
          <p:cNvPr id="4" name="Textplatzhalter 3"/>
          <p:cNvSpPr>
            <a:spLocks noGrp="1"/>
          </p:cNvSpPr>
          <p:nvPr>
            <p:ph type="body" sz="half" idx="2"/>
          </p:nvPr>
        </p:nvSpPr>
        <p:spPr>
          <a:xfrm>
            <a:off x="369358" y="1646645"/>
            <a:ext cx="10975676" cy="4970286"/>
          </a:xfrm>
        </p:spPr>
        <p:txBody>
          <a:bodyPr/>
          <a:lstStyle/>
          <a:p>
            <a:r>
              <a:rPr lang="de-DE" sz="2400" b="1" dirty="0" smtClean="0"/>
              <a:t>Beispiel zum eigenhändigen Testament</a:t>
            </a:r>
          </a:p>
          <a:p>
            <a:endParaRPr lang="de-DE" sz="2400" b="1" dirty="0" smtClean="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pic>
        <p:nvPicPr>
          <p:cNvPr id="6" name="Grafik 5" descr="Ein Bild, das Text, Quittung enthält.&#10;&#10;Automatisch generierte Beschreibung">
            <a:extLst>
              <a:ext uri="{FF2B5EF4-FFF2-40B4-BE49-F238E27FC236}">
                <a16:creationId xmlns="" xmlns:a16="http://schemas.microsoft.com/office/drawing/2014/main" id="{C6F35C11-F50D-475F-8435-AE8B76B51477}"/>
              </a:ext>
            </a:extLst>
          </p:cNvPr>
          <p:cNvPicPr>
            <a:picLocks noChangeAspect="1"/>
          </p:cNvPicPr>
          <p:nvPr/>
        </p:nvPicPr>
        <p:blipFill>
          <a:blip r:embed="rId2"/>
          <a:stretch>
            <a:fillRect/>
          </a:stretch>
        </p:blipFill>
        <p:spPr>
          <a:xfrm>
            <a:off x="666429" y="2096165"/>
            <a:ext cx="3365244" cy="4524201"/>
          </a:xfrm>
          <a:prstGeom prst="rect">
            <a:avLst/>
          </a:prstGeom>
        </p:spPr>
      </p:pic>
      <p:sp>
        <p:nvSpPr>
          <p:cNvPr id="3" name="Textfeld 2"/>
          <p:cNvSpPr txBox="1"/>
          <p:nvPr/>
        </p:nvSpPr>
        <p:spPr>
          <a:xfrm>
            <a:off x="5760721" y="3707476"/>
            <a:ext cx="1664396" cy="523220"/>
          </a:xfrm>
          <a:prstGeom prst="rect">
            <a:avLst/>
          </a:prstGeom>
          <a:noFill/>
        </p:spPr>
        <p:txBody>
          <a:bodyPr wrap="square" rtlCol="0">
            <a:spAutoFit/>
          </a:bodyPr>
          <a:lstStyle/>
          <a:p>
            <a:r>
              <a:rPr lang="de-DE" sz="2800" dirty="0" smtClean="0">
                <a:solidFill>
                  <a:srgbClr val="C00000"/>
                </a:solidFill>
              </a:rPr>
              <a:t>= 93% !</a:t>
            </a:r>
            <a:endParaRPr lang="de-DE" sz="2800" dirty="0">
              <a:solidFill>
                <a:srgbClr val="C00000"/>
              </a:solidFill>
            </a:endParaRPr>
          </a:p>
        </p:txBody>
      </p:sp>
    </p:spTree>
    <p:extLst>
      <p:ext uri="{BB962C8B-B14F-4D97-AF65-F5344CB8AC3E}">
        <p14:creationId xmlns:p14="http://schemas.microsoft.com/office/powerpoint/2010/main" val="1459515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18</a:t>
            </a:fld>
            <a:endParaRPr lang="de-DE" dirty="0"/>
          </a:p>
        </p:txBody>
      </p:sp>
      <p:sp>
        <p:nvSpPr>
          <p:cNvPr id="4" name="Textplatzhalter 3"/>
          <p:cNvSpPr>
            <a:spLocks noGrp="1"/>
          </p:cNvSpPr>
          <p:nvPr>
            <p:ph type="body" sz="half" idx="2"/>
          </p:nvPr>
        </p:nvSpPr>
        <p:spPr>
          <a:xfrm>
            <a:off x="369358" y="1646645"/>
            <a:ext cx="10975676" cy="4970286"/>
          </a:xfrm>
        </p:spPr>
        <p:txBody>
          <a:bodyPr/>
          <a:lstStyle/>
          <a:p>
            <a:r>
              <a:rPr lang="de-DE" sz="2400" b="1" dirty="0" smtClean="0"/>
              <a:t>Beispiel zum eigenhändigen Testament</a:t>
            </a:r>
          </a:p>
          <a:p>
            <a:endParaRPr lang="de-DE" sz="2400" b="1" dirty="0" smtClean="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pic>
        <p:nvPicPr>
          <p:cNvPr id="7" name="Grafik 6" descr="Ein Bild, das Text enthält.&#10;&#10;Automatisch generierte Beschreibung">
            <a:extLst>
              <a:ext uri="{FF2B5EF4-FFF2-40B4-BE49-F238E27FC236}">
                <a16:creationId xmlns="" xmlns:a16="http://schemas.microsoft.com/office/drawing/2014/main" id="{5861547D-34E8-4E9C-BCC9-8485A42385A1}"/>
              </a:ext>
            </a:extLst>
          </p:cNvPr>
          <p:cNvPicPr>
            <a:picLocks noChangeAspect="1"/>
          </p:cNvPicPr>
          <p:nvPr/>
        </p:nvPicPr>
        <p:blipFill>
          <a:blip r:embed="rId2"/>
          <a:stretch>
            <a:fillRect/>
          </a:stretch>
        </p:blipFill>
        <p:spPr>
          <a:xfrm>
            <a:off x="601288" y="2178636"/>
            <a:ext cx="3430385" cy="4469504"/>
          </a:xfrm>
          <a:prstGeom prst="rect">
            <a:avLst/>
          </a:prstGeom>
        </p:spPr>
      </p:pic>
      <p:pic>
        <p:nvPicPr>
          <p:cNvPr id="8" name="Grafik 7" descr="Ein Bild, das Text enthält.&#10;&#10;Automatisch generierte Beschreibung">
            <a:extLst>
              <a:ext uri="{FF2B5EF4-FFF2-40B4-BE49-F238E27FC236}">
                <a16:creationId xmlns="" xmlns:a16="http://schemas.microsoft.com/office/drawing/2014/main" id="{E4FE8D02-0589-48B2-9AE7-07130463B5D5}"/>
              </a:ext>
            </a:extLst>
          </p:cNvPr>
          <p:cNvPicPr>
            <a:picLocks noChangeAspect="1"/>
          </p:cNvPicPr>
          <p:nvPr/>
        </p:nvPicPr>
        <p:blipFill>
          <a:blip r:embed="rId3"/>
          <a:stretch>
            <a:fillRect/>
          </a:stretch>
        </p:blipFill>
        <p:spPr>
          <a:xfrm>
            <a:off x="4263603" y="2835535"/>
            <a:ext cx="7232073" cy="3307879"/>
          </a:xfrm>
          <a:prstGeom prst="rect">
            <a:avLst/>
          </a:prstGeom>
        </p:spPr>
      </p:pic>
    </p:spTree>
    <p:extLst>
      <p:ext uri="{BB962C8B-B14F-4D97-AF65-F5344CB8AC3E}">
        <p14:creationId xmlns:p14="http://schemas.microsoft.com/office/powerpoint/2010/main" val="240421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19</a:t>
            </a:fld>
            <a:endParaRPr lang="de-DE" dirty="0"/>
          </a:p>
        </p:txBody>
      </p:sp>
      <p:sp>
        <p:nvSpPr>
          <p:cNvPr id="4" name="Textplatzhalter 3"/>
          <p:cNvSpPr>
            <a:spLocks noGrp="1"/>
          </p:cNvSpPr>
          <p:nvPr>
            <p:ph type="body" sz="half" idx="2"/>
          </p:nvPr>
        </p:nvSpPr>
        <p:spPr>
          <a:xfrm>
            <a:off x="369358" y="1646645"/>
            <a:ext cx="10975676" cy="4559946"/>
          </a:xfrm>
        </p:spPr>
        <p:txBody>
          <a:bodyPr/>
          <a:lstStyle/>
          <a:p>
            <a:r>
              <a:rPr lang="de-DE" sz="2400" b="1" dirty="0" smtClean="0"/>
              <a:t>Das notarielle Testament</a:t>
            </a:r>
          </a:p>
          <a:p>
            <a:r>
              <a:rPr lang="de-DE" sz="2400" dirty="0"/>
              <a:t>Ein notarielles oder öffentliches Testament </a:t>
            </a:r>
            <a:r>
              <a:rPr lang="de-DE" sz="2400" dirty="0" smtClean="0"/>
              <a:t>wird errichtet</a:t>
            </a:r>
            <a:r>
              <a:rPr lang="de-DE" sz="2400" dirty="0"/>
              <a:t>, indem Sie als </a:t>
            </a:r>
            <a:r>
              <a:rPr lang="de-DE" sz="2400" dirty="0" smtClean="0"/>
              <a:t>Erblasserin </a:t>
            </a:r>
            <a:r>
              <a:rPr lang="de-DE" sz="2400" dirty="0"/>
              <a:t>oder </a:t>
            </a:r>
            <a:r>
              <a:rPr lang="de-DE" sz="2400" dirty="0" smtClean="0"/>
              <a:t>Erblasser dem </a:t>
            </a:r>
            <a:r>
              <a:rPr lang="de-DE" sz="2400" dirty="0"/>
              <a:t>Notar oder der Notarin Ihren </a:t>
            </a:r>
            <a:r>
              <a:rPr lang="de-DE" sz="2400" dirty="0" smtClean="0"/>
              <a:t>letzten Willen </a:t>
            </a:r>
            <a:r>
              <a:rPr lang="de-DE" sz="2400" dirty="0"/>
              <a:t>mündlich erklären und darüber </a:t>
            </a:r>
            <a:r>
              <a:rPr lang="de-DE" sz="2400" dirty="0" smtClean="0"/>
              <a:t>eine </a:t>
            </a:r>
            <a:r>
              <a:rPr lang="de-DE" sz="2400" b="1" dirty="0" smtClean="0"/>
              <a:t>notarielle Urkunde </a:t>
            </a:r>
            <a:r>
              <a:rPr lang="de-DE" sz="2400" dirty="0"/>
              <a:t>angefertigt </a:t>
            </a:r>
            <a:r>
              <a:rPr lang="de-DE" sz="2400" dirty="0" smtClean="0"/>
              <a:t>wird.</a:t>
            </a:r>
          </a:p>
          <a:p>
            <a:r>
              <a:rPr lang="de-DE" sz="2400" dirty="0" smtClean="0"/>
              <a:t>Alternativ können </a:t>
            </a:r>
            <a:r>
              <a:rPr lang="de-DE" sz="2400" dirty="0"/>
              <a:t>Sie dem Notar oder der Notarin </a:t>
            </a:r>
            <a:r>
              <a:rPr lang="de-DE" sz="2400" dirty="0" smtClean="0"/>
              <a:t>ein Schriftstück </a:t>
            </a:r>
            <a:r>
              <a:rPr lang="de-DE" sz="2400" dirty="0"/>
              <a:t>übergeben und erklären, </a:t>
            </a:r>
            <a:r>
              <a:rPr lang="de-DE" sz="2400" dirty="0" smtClean="0"/>
              <a:t>dass dieses Ihren </a:t>
            </a:r>
            <a:r>
              <a:rPr lang="de-DE" sz="2400" dirty="0"/>
              <a:t>letzten Willen enthält. Auch </a:t>
            </a:r>
            <a:r>
              <a:rPr lang="de-DE" sz="2400" dirty="0" smtClean="0"/>
              <a:t>hier wird </a:t>
            </a:r>
            <a:r>
              <a:rPr lang="de-DE" sz="2400" dirty="0"/>
              <a:t>eine entsprechende Urkunde aufgesetzt.</a:t>
            </a:r>
          </a:p>
          <a:p>
            <a:r>
              <a:rPr lang="de-DE" sz="2400" dirty="0"/>
              <a:t>Sie erhalten dann eine Beratung über </a:t>
            </a:r>
            <a:r>
              <a:rPr lang="de-DE" sz="2400" dirty="0" smtClean="0"/>
              <a:t>die rechtlichen Folgen </a:t>
            </a:r>
            <a:r>
              <a:rPr lang="de-DE" sz="2400" dirty="0"/>
              <a:t>des Testaments. Das </a:t>
            </a:r>
            <a:r>
              <a:rPr lang="de-DE" sz="2400" dirty="0" smtClean="0"/>
              <a:t>öffentliche Testament </a:t>
            </a:r>
            <a:r>
              <a:rPr lang="de-DE" sz="2400" dirty="0"/>
              <a:t>muss und das </a:t>
            </a:r>
            <a:r>
              <a:rPr lang="de-DE" sz="2400" dirty="0" smtClean="0"/>
              <a:t>eigenhändige kann </a:t>
            </a:r>
            <a:r>
              <a:rPr lang="de-DE" sz="2400" dirty="0"/>
              <a:t>in die amtliche Verwahrung des </a:t>
            </a:r>
            <a:r>
              <a:rPr lang="de-DE" sz="2400" dirty="0" smtClean="0"/>
              <a:t>Nachlassgerichts gebracht </a:t>
            </a:r>
            <a:r>
              <a:rPr lang="de-DE" sz="2400" dirty="0"/>
              <a:t>werden.</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spTree>
    <p:extLst>
      <p:ext uri="{BB962C8B-B14F-4D97-AF65-F5344CB8AC3E}">
        <p14:creationId xmlns:p14="http://schemas.microsoft.com/office/powerpoint/2010/main" val="33360625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a:t>
            </a:fld>
            <a:endParaRPr lang="de-DE" dirty="0"/>
          </a:p>
        </p:txBody>
      </p:sp>
      <p:sp>
        <p:nvSpPr>
          <p:cNvPr id="4" name="Textplatzhalter 3"/>
          <p:cNvSpPr>
            <a:spLocks noGrp="1"/>
          </p:cNvSpPr>
          <p:nvPr>
            <p:ph type="body" sz="half" idx="2"/>
          </p:nvPr>
        </p:nvSpPr>
        <p:spPr>
          <a:xfrm>
            <a:off x="369358" y="1543367"/>
            <a:ext cx="11343218" cy="5173914"/>
          </a:xfrm>
        </p:spPr>
        <p:txBody>
          <a:bodyPr/>
          <a:lstStyle/>
          <a:p>
            <a:r>
              <a:rPr lang="de-DE" sz="1800" b="1" u="sng" dirty="0" smtClean="0"/>
              <a:t>Teil I</a:t>
            </a:r>
          </a:p>
          <a:p>
            <a:pPr marL="400050" indent="-400050">
              <a:buFont typeface="+mj-lt"/>
              <a:buAutoNum type="arabicPeriod"/>
            </a:pPr>
            <a:r>
              <a:rPr lang="de-DE" sz="1800" dirty="0" smtClean="0"/>
              <a:t>Ausgangssituation, Markt, Potential </a:t>
            </a:r>
            <a:endParaRPr lang="de-DE" sz="1800" dirty="0"/>
          </a:p>
          <a:p>
            <a:pPr marL="400050" indent="-400050">
              <a:buFont typeface="+mj-lt"/>
              <a:buAutoNum type="arabicPeriod"/>
            </a:pPr>
            <a:r>
              <a:rPr lang="de-DE" sz="1800" dirty="0" smtClean="0"/>
              <a:t>Steuerrechtliche und erbrechtliche Grundlagen Teil 1</a:t>
            </a:r>
            <a:endParaRPr lang="de-DE" sz="1800" dirty="0"/>
          </a:p>
          <a:p>
            <a:r>
              <a:rPr lang="de-DE" sz="1800" b="1" u="sng" dirty="0" smtClean="0"/>
              <a:t>Teil II</a:t>
            </a:r>
          </a:p>
          <a:p>
            <a:pPr marL="342900" indent="-342900">
              <a:buFont typeface="+mj-lt"/>
              <a:buAutoNum type="arabicPeriod"/>
            </a:pPr>
            <a:r>
              <a:rPr lang="de-DE" sz="1800" dirty="0"/>
              <a:t>Steuerrechtliche und erbrechtliche Grundlagen Teil </a:t>
            </a:r>
            <a:r>
              <a:rPr lang="de-DE" sz="1800" dirty="0" smtClean="0"/>
              <a:t>2</a:t>
            </a:r>
            <a:endParaRPr lang="de-DE" sz="1800" dirty="0"/>
          </a:p>
          <a:p>
            <a:r>
              <a:rPr lang="de-DE" altLang="de-DE" sz="1800" b="1" u="sng" dirty="0" smtClean="0">
                <a:solidFill>
                  <a:srgbClr val="1D2D4B"/>
                </a:solidFill>
              </a:rPr>
              <a:t>Teil III</a:t>
            </a:r>
          </a:p>
          <a:p>
            <a:pPr marL="342900" indent="-342900">
              <a:buFont typeface="+mj-lt"/>
              <a:buAutoNum type="arabicPeriod"/>
            </a:pPr>
            <a:r>
              <a:rPr lang="de-DE" sz="1800" dirty="0" smtClean="0"/>
              <a:t>Praktische </a:t>
            </a:r>
            <a:r>
              <a:rPr lang="de-DE" sz="1800" dirty="0"/>
              <a:t>Ausgangssituation und systematische Lösungsgestaltung</a:t>
            </a:r>
          </a:p>
          <a:p>
            <a:r>
              <a:rPr lang="de-DE" altLang="de-DE" sz="1800" b="1" u="sng" dirty="0" smtClean="0"/>
              <a:t>Teil IV</a:t>
            </a:r>
            <a:endParaRPr lang="de-DE" altLang="de-DE" sz="1800" b="1" u="sng" dirty="0"/>
          </a:p>
          <a:p>
            <a:pPr marL="342900" indent="-342900">
              <a:buAutoNum type="arabicPeriod"/>
            </a:pPr>
            <a:r>
              <a:rPr lang="de-DE" altLang="de-DE" sz="1800" dirty="0" smtClean="0"/>
              <a:t>Konkrete </a:t>
            </a:r>
            <a:r>
              <a:rPr lang="de-DE" altLang="de-DE" sz="1800" dirty="0"/>
              <a:t>Produktlösungen, Strategien des vertrieblichen </a:t>
            </a:r>
            <a:r>
              <a:rPr lang="de-DE" altLang="de-DE" sz="1800" dirty="0" smtClean="0"/>
              <a:t>Vorgehens</a:t>
            </a:r>
          </a:p>
          <a:p>
            <a:pPr marL="342900" indent="-342900">
              <a:buFont typeface="Arial" panose="020B0604020202020204" pitchFamily="34" charset="0"/>
              <a:buAutoNum type="arabicPeriod"/>
            </a:pPr>
            <a:r>
              <a:rPr lang="de-DE" altLang="de-DE" sz="1800" dirty="0" smtClean="0"/>
              <a:t>Vertriebsansätze</a:t>
            </a:r>
          </a:p>
          <a:p>
            <a:pPr marL="342900" indent="-342900">
              <a:buFont typeface="Arial" panose="020B0604020202020204" pitchFamily="34" charset="0"/>
              <a:buAutoNum type="arabicPeriod"/>
            </a:pPr>
            <a:r>
              <a:rPr lang="de-DE" sz="1800" dirty="0" smtClean="0"/>
              <a:t>Fazit</a:t>
            </a:r>
            <a:endParaRPr lang="de-DE" altLang="de-DE" sz="1800" dirty="0"/>
          </a:p>
          <a:p>
            <a:pPr marL="342900" indent="-342900">
              <a:buAutoNum type="arabicPeriod" startAt="2"/>
            </a:pPr>
            <a:endParaRPr lang="de-DE" altLang="de-DE" sz="1800"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r>
              <a:rPr lang="de-DE" b="1" dirty="0" smtClean="0"/>
              <a:t>Agenda</a:t>
            </a:r>
            <a:endParaRPr lang="de-DE" b="1" dirty="0"/>
          </a:p>
        </p:txBody>
      </p:sp>
    </p:spTree>
    <p:extLst>
      <p:ext uri="{BB962C8B-B14F-4D97-AF65-F5344CB8AC3E}">
        <p14:creationId xmlns:p14="http://schemas.microsoft.com/office/powerpoint/2010/main" val="33401038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20</a:t>
            </a:fld>
            <a:endParaRPr lang="de-DE" dirty="0"/>
          </a:p>
        </p:txBody>
      </p:sp>
      <p:sp>
        <p:nvSpPr>
          <p:cNvPr id="4" name="Textplatzhalter 3"/>
          <p:cNvSpPr>
            <a:spLocks noGrp="1"/>
          </p:cNvSpPr>
          <p:nvPr>
            <p:ph type="body" sz="half" idx="2"/>
          </p:nvPr>
        </p:nvSpPr>
        <p:spPr>
          <a:xfrm>
            <a:off x="369358" y="2069869"/>
            <a:ext cx="11060642" cy="4136722"/>
          </a:xfrm>
        </p:spPr>
        <p:txBody>
          <a:bodyPr/>
          <a:lstStyle/>
          <a:p>
            <a:r>
              <a:rPr lang="de-DE" sz="2400" b="1" dirty="0" smtClean="0"/>
              <a:t>Auch Erbende haben Pflichten</a:t>
            </a:r>
          </a:p>
          <a:p>
            <a:r>
              <a:rPr lang="de-DE" sz="2400" dirty="0"/>
              <a:t>Zu den Pflichten der Erbenden gehört es, </a:t>
            </a:r>
            <a:r>
              <a:rPr lang="de-DE" sz="2400" dirty="0" smtClean="0"/>
              <a:t>die Nachlassverbindlichkeiten </a:t>
            </a:r>
            <a:r>
              <a:rPr lang="de-DE" sz="2400" dirty="0"/>
              <a:t>zu erfüllen, </a:t>
            </a:r>
            <a:r>
              <a:rPr lang="de-DE" sz="2400" dirty="0" smtClean="0"/>
              <a:t>also vor </a:t>
            </a:r>
            <a:r>
              <a:rPr lang="de-DE" sz="2400" dirty="0"/>
              <a:t>allem die von dem oder der </a:t>
            </a:r>
            <a:r>
              <a:rPr lang="de-DE" sz="2400" dirty="0" smtClean="0"/>
              <a:t>Erblassenden hinterlassenen </a:t>
            </a:r>
            <a:r>
              <a:rPr lang="de-DE" sz="2400" dirty="0"/>
              <a:t>Schulden zu bezahlen. </a:t>
            </a:r>
            <a:endParaRPr lang="de-DE" sz="2400" dirty="0" smtClean="0"/>
          </a:p>
          <a:p>
            <a:r>
              <a:rPr lang="de-DE" sz="2400" dirty="0" smtClean="0"/>
              <a:t>Außerdem müssen </a:t>
            </a:r>
            <a:r>
              <a:rPr lang="de-DE" sz="2400" dirty="0"/>
              <a:t>Erbende die Kosten tragen, die für </a:t>
            </a:r>
            <a:r>
              <a:rPr lang="de-DE" sz="2400" dirty="0" smtClean="0"/>
              <a:t>eine standesgemäße </a:t>
            </a:r>
            <a:r>
              <a:rPr lang="de-DE" sz="2400" dirty="0"/>
              <a:t>Beerdigung notwendig sind.</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spTree>
    <p:extLst>
      <p:ext uri="{BB962C8B-B14F-4D97-AF65-F5344CB8AC3E}">
        <p14:creationId xmlns:p14="http://schemas.microsoft.com/office/powerpoint/2010/main" val="36446032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21</a:t>
            </a:fld>
            <a:endParaRPr lang="de-DE" dirty="0"/>
          </a:p>
        </p:txBody>
      </p:sp>
      <p:sp>
        <p:nvSpPr>
          <p:cNvPr id="4" name="Textplatzhalter 3"/>
          <p:cNvSpPr>
            <a:spLocks noGrp="1"/>
          </p:cNvSpPr>
          <p:nvPr>
            <p:ph type="body" sz="half" idx="2"/>
          </p:nvPr>
        </p:nvSpPr>
        <p:spPr>
          <a:xfrm>
            <a:off x="369358" y="2069869"/>
            <a:ext cx="11060642" cy="4136722"/>
          </a:xfrm>
        </p:spPr>
        <p:txBody>
          <a:bodyPr/>
          <a:lstStyle/>
          <a:p>
            <a:r>
              <a:rPr lang="de-DE" sz="2400" b="1" dirty="0" smtClean="0"/>
              <a:t>Erben ist kein Zwang</a:t>
            </a:r>
          </a:p>
          <a:p>
            <a:r>
              <a:rPr lang="de-DE" sz="2400" dirty="0"/>
              <a:t>Erbende müssen eine Erbschaft nicht </a:t>
            </a:r>
            <a:r>
              <a:rPr lang="de-DE" sz="2400" dirty="0" smtClean="0"/>
              <a:t>annehmen. Sie </a:t>
            </a:r>
            <a:r>
              <a:rPr lang="de-DE" sz="2400" dirty="0"/>
              <a:t>können diese auch ausschlagen, </a:t>
            </a:r>
            <a:r>
              <a:rPr lang="de-DE" sz="2400" dirty="0" smtClean="0"/>
              <a:t>und zwar </a:t>
            </a:r>
            <a:r>
              <a:rPr lang="de-DE" sz="2400" dirty="0"/>
              <a:t>in der Regel innerhalb von sechs </a:t>
            </a:r>
            <a:r>
              <a:rPr lang="de-DE" sz="2400" dirty="0" smtClean="0"/>
              <a:t>Wochen, nachdem </a:t>
            </a:r>
            <a:r>
              <a:rPr lang="de-DE" sz="2400" dirty="0"/>
              <a:t>sie davon Kenntnis erlangt </a:t>
            </a:r>
            <a:r>
              <a:rPr lang="de-DE" sz="2400" dirty="0" smtClean="0"/>
              <a:t>haben.</a:t>
            </a:r>
          </a:p>
          <a:p>
            <a:r>
              <a:rPr lang="de-DE" sz="2400" dirty="0" smtClean="0"/>
              <a:t>Ist der </a:t>
            </a:r>
            <a:r>
              <a:rPr lang="de-DE" sz="2400" dirty="0"/>
              <a:t>Erbe oder die Erbin durch Testament </a:t>
            </a:r>
            <a:r>
              <a:rPr lang="de-DE" sz="2400" dirty="0" smtClean="0"/>
              <a:t>oder Erbvertrag </a:t>
            </a:r>
            <a:r>
              <a:rPr lang="de-DE" sz="2400" dirty="0"/>
              <a:t>berufen, beginnt die Frist nicht </a:t>
            </a:r>
            <a:r>
              <a:rPr lang="de-DE" sz="2400" dirty="0" smtClean="0"/>
              <a:t>vor Bekanntgabe </a:t>
            </a:r>
            <a:r>
              <a:rPr lang="de-DE" sz="2400" dirty="0"/>
              <a:t>des Testaments oder </a:t>
            </a:r>
            <a:r>
              <a:rPr lang="de-DE" sz="2400" dirty="0" smtClean="0"/>
              <a:t>Erbvertrags durch </a:t>
            </a:r>
            <a:r>
              <a:rPr lang="de-DE" sz="2400" dirty="0"/>
              <a:t>das Nachlassgericht. Dafür ist eine </a:t>
            </a:r>
            <a:r>
              <a:rPr lang="de-DE" sz="2400" dirty="0" smtClean="0"/>
              <a:t>Erklärung zur </a:t>
            </a:r>
            <a:r>
              <a:rPr lang="de-DE" sz="2400" dirty="0"/>
              <a:t>Niederschrift des </a:t>
            </a:r>
            <a:r>
              <a:rPr lang="de-DE" sz="2400" dirty="0" smtClean="0"/>
              <a:t>Nachlassgerichts oder </a:t>
            </a:r>
            <a:r>
              <a:rPr lang="de-DE" sz="2400" dirty="0"/>
              <a:t>in öffentlich beglaubigter Form abzugeben.</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spTree>
    <p:extLst>
      <p:ext uri="{BB962C8B-B14F-4D97-AF65-F5344CB8AC3E}">
        <p14:creationId xmlns:p14="http://schemas.microsoft.com/office/powerpoint/2010/main" val="14642529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22</a:t>
            </a:fld>
            <a:endParaRPr lang="de-DE" dirty="0"/>
          </a:p>
        </p:txBody>
      </p:sp>
      <p:sp>
        <p:nvSpPr>
          <p:cNvPr id="4" name="Textplatzhalter 3"/>
          <p:cNvSpPr>
            <a:spLocks noGrp="1"/>
          </p:cNvSpPr>
          <p:nvPr>
            <p:ph type="body" sz="half" idx="2"/>
          </p:nvPr>
        </p:nvSpPr>
        <p:spPr>
          <a:xfrm>
            <a:off x="369358" y="2069869"/>
            <a:ext cx="11060642" cy="4136722"/>
          </a:xfrm>
        </p:spPr>
        <p:txBody>
          <a:bodyPr/>
          <a:lstStyle/>
          <a:p>
            <a:r>
              <a:rPr lang="de-DE" sz="2400" b="1" dirty="0" smtClean="0"/>
              <a:t>Zuwendung ohne Erbe: das Vermächtnis</a:t>
            </a:r>
            <a:br>
              <a:rPr lang="de-DE" sz="2400" b="1" dirty="0" smtClean="0"/>
            </a:br>
            <a:endParaRPr lang="de-DE" sz="2400" b="1" dirty="0" smtClean="0"/>
          </a:p>
          <a:p>
            <a:r>
              <a:rPr lang="de-DE" sz="2400" dirty="0"/>
              <a:t>Im Testament können Sie auch Personen, </a:t>
            </a:r>
            <a:r>
              <a:rPr lang="de-DE" sz="2400" dirty="0" smtClean="0"/>
              <a:t>die nicht </a:t>
            </a:r>
            <a:r>
              <a:rPr lang="de-DE" sz="2400" dirty="0"/>
              <a:t>Erbende sein sollen, zum Beispiel </a:t>
            </a:r>
            <a:r>
              <a:rPr lang="de-DE" sz="2400" dirty="0" smtClean="0"/>
              <a:t>einzelne Gegenstände </a:t>
            </a:r>
            <a:r>
              <a:rPr lang="de-DE" sz="2400" dirty="0"/>
              <a:t>oder einen bestimmten </a:t>
            </a:r>
            <a:r>
              <a:rPr lang="de-DE" sz="2400" dirty="0" smtClean="0"/>
              <a:t>Geldbetrag zuwenden</a:t>
            </a:r>
            <a:r>
              <a:rPr lang="de-DE" sz="2400" dirty="0"/>
              <a:t>. </a:t>
            </a:r>
            <a:endParaRPr lang="de-DE" sz="2400" dirty="0" smtClean="0"/>
          </a:p>
          <a:p>
            <a:r>
              <a:rPr lang="de-DE" sz="2400" dirty="0" smtClean="0"/>
              <a:t>Solche </a:t>
            </a:r>
            <a:r>
              <a:rPr lang="de-DE" sz="2400" dirty="0"/>
              <a:t>Personen nennt </a:t>
            </a:r>
            <a:r>
              <a:rPr lang="de-DE" sz="2400" dirty="0" smtClean="0"/>
              <a:t>man Vermächtnisnehmer.</a:t>
            </a:r>
            <a:endParaRPr lang="de-DE" sz="2400" dirty="0"/>
          </a:p>
          <a:p>
            <a:r>
              <a:rPr lang="de-DE" sz="2400" dirty="0"/>
              <a:t>Sie können die Gegenstände oder </a:t>
            </a:r>
            <a:r>
              <a:rPr lang="de-DE" sz="2400" dirty="0" smtClean="0"/>
              <a:t>den Geldbetrag </a:t>
            </a:r>
            <a:r>
              <a:rPr lang="de-DE" sz="2400" dirty="0"/>
              <a:t>von den Erbenden verlangen.</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spTree>
    <p:extLst>
      <p:ext uri="{BB962C8B-B14F-4D97-AF65-F5344CB8AC3E}">
        <p14:creationId xmlns:p14="http://schemas.microsoft.com/office/powerpoint/2010/main" val="17277406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23</a:t>
            </a:fld>
            <a:endParaRPr lang="de-DE" dirty="0"/>
          </a:p>
        </p:txBody>
      </p:sp>
      <p:sp>
        <p:nvSpPr>
          <p:cNvPr id="4" name="Textplatzhalter 3"/>
          <p:cNvSpPr>
            <a:spLocks noGrp="1"/>
          </p:cNvSpPr>
          <p:nvPr>
            <p:ph type="body" sz="half" idx="2"/>
          </p:nvPr>
        </p:nvSpPr>
        <p:spPr>
          <a:xfrm>
            <a:off x="369358" y="1525265"/>
            <a:ext cx="11347909" cy="4940272"/>
          </a:xfrm>
        </p:spPr>
        <p:txBody>
          <a:bodyPr/>
          <a:lstStyle/>
          <a:p>
            <a:r>
              <a:rPr lang="de-DE" sz="1800" dirty="0"/>
              <a:t>Der Vorteil des Berliner Testaments ist, dass das Vermögen </a:t>
            </a:r>
            <a:r>
              <a:rPr lang="de-DE" sz="1800" b="1" dirty="0"/>
              <a:t>ohne Erbauseinandersetzung </a:t>
            </a:r>
            <a:r>
              <a:rPr lang="de-DE" sz="1800" dirty="0"/>
              <a:t>auf den </a:t>
            </a:r>
            <a:r>
              <a:rPr lang="de-DE" sz="1800" dirty="0" smtClean="0"/>
              <a:t>überlebenden Ehegatten </a:t>
            </a:r>
            <a:r>
              <a:rPr lang="de-DE" sz="1800" dirty="0"/>
              <a:t>übergeht. Das gilt besonders, wenn nahezu das gesamte Vermögen aus einer Immobilie besteht, die </a:t>
            </a:r>
            <a:r>
              <a:rPr lang="de-DE" sz="1800" dirty="0" smtClean="0"/>
              <a:t>der länger </a:t>
            </a:r>
            <a:r>
              <a:rPr lang="de-DE" sz="1800" dirty="0"/>
              <a:t>Lebende weiter bewohnen soll. Der Lebensstandard des Ehegatten ist mit einem solchen Testament erst </a:t>
            </a:r>
            <a:r>
              <a:rPr lang="de-DE" sz="1800" dirty="0" smtClean="0"/>
              <a:t>einmal gesichert</a:t>
            </a:r>
            <a:r>
              <a:rPr lang="de-DE" sz="1800" dirty="0"/>
              <a:t>, und der Nachlass soll nach dem Tod beider Eltern gerecht unter den Kindern aufgeteilt werden.</a:t>
            </a:r>
          </a:p>
          <a:p>
            <a:endParaRPr lang="de-DE" sz="1800" b="1" dirty="0" smtClean="0"/>
          </a:p>
          <a:p>
            <a:r>
              <a:rPr lang="de-DE" sz="1800" b="1" dirty="0" smtClean="0"/>
              <a:t>Folgenschwerer </a:t>
            </a:r>
            <a:r>
              <a:rPr lang="de-DE" sz="1800" b="1" dirty="0"/>
              <a:t>kann ein Nachteil für Schlusserben sein, der häufig übersehen wird:</a:t>
            </a:r>
          </a:p>
          <a:p>
            <a:r>
              <a:rPr lang="de-DE" sz="1800" dirty="0"/>
              <a:t>Dem Partner, der zurückbleibt, fällt der gesamte Nachlass des anderen zu; das Erbe verschmilzt mit seinem </a:t>
            </a:r>
            <a:r>
              <a:rPr lang="de-DE" sz="1800" dirty="0" smtClean="0"/>
              <a:t>Vermögen. Darüber </a:t>
            </a:r>
            <a:r>
              <a:rPr lang="de-DE" sz="1800" dirty="0"/>
              <a:t>kann er frei verfügen – und damit auch über das, was für den Schlusserben übrigbleibt. Im Zweifel ist von </a:t>
            </a:r>
            <a:r>
              <a:rPr lang="de-DE" sz="1800" dirty="0" smtClean="0"/>
              <a:t>dem einstigen </a:t>
            </a:r>
            <a:r>
              <a:rPr lang="de-DE" sz="1800" dirty="0"/>
              <a:t>Erbe nichts mehr da und damit auch der Letzte Wille des zuerst verstorbenen Partners nicht erfüllt.</a:t>
            </a:r>
          </a:p>
          <a:p>
            <a:endParaRPr lang="de-DE" sz="1800" dirty="0" smtClean="0"/>
          </a:p>
          <a:p>
            <a:r>
              <a:rPr lang="de-DE" sz="1800" dirty="0" smtClean="0"/>
              <a:t>Als </a:t>
            </a:r>
            <a:r>
              <a:rPr lang="de-DE" sz="1800" dirty="0"/>
              <a:t>Gegenstück zur Einheitslösung, bei der geerbtes und eigenes Vermögen verschmelzen, gibt es die </a:t>
            </a:r>
            <a:r>
              <a:rPr lang="de-DE" sz="1800" dirty="0" smtClean="0"/>
              <a:t>sogenannte Trennungslösung</a:t>
            </a:r>
            <a:r>
              <a:rPr lang="de-DE" sz="1800" dirty="0"/>
              <a:t>. Dabei wird der Letztversterbende im Testament lediglich als „Vorerbe“ benannt. Er muss die </a:t>
            </a:r>
            <a:r>
              <a:rPr lang="de-DE" sz="1800" dirty="0" smtClean="0"/>
              <a:t>Erbschaft getrennt </a:t>
            </a:r>
            <a:r>
              <a:rPr lang="de-DE" sz="1800" dirty="0"/>
              <a:t>von seinem Vermögen verwalten und ist gegenüber dem ebenfalls im Testament benannten „</a:t>
            </a:r>
            <a:r>
              <a:rPr lang="de-DE" sz="1800" dirty="0" smtClean="0"/>
              <a:t>Nacherben“ verpflichtet</a:t>
            </a:r>
            <a:r>
              <a:rPr lang="de-DE" sz="1800" dirty="0"/>
              <a:t>, die Erbschaft zu erhalten. Man darf also nichts verschenken oder verkaufen.</a:t>
            </a:r>
          </a:p>
        </p:txBody>
      </p:sp>
      <p:sp>
        <p:nvSpPr>
          <p:cNvPr id="5" name="Titel 4"/>
          <p:cNvSpPr>
            <a:spLocks noGrp="1"/>
          </p:cNvSpPr>
          <p:nvPr>
            <p:ph type="title"/>
          </p:nvPr>
        </p:nvSpPr>
        <p:spPr>
          <a:xfrm>
            <a:off x="369358" y="113010"/>
            <a:ext cx="10314206" cy="1325563"/>
          </a:xfrm>
        </p:spPr>
        <p:txBody>
          <a:bodyPr/>
          <a:lstStyle/>
          <a:p>
            <a:r>
              <a:rPr lang="de-DE" b="1" dirty="0" smtClean="0"/>
              <a:t>Das Berliner Testament</a:t>
            </a:r>
            <a:endParaRPr lang="de-DE" b="1" dirty="0"/>
          </a:p>
        </p:txBody>
      </p:sp>
    </p:spTree>
    <p:extLst>
      <p:ext uri="{BB962C8B-B14F-4D97-AF65-F5344CB8AC3E}">
        <p14:creationId xmlns:p14="http://schemas.microsoft.com/office/powerpoint/2010/main" val="35663925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24</a:t>
            </a:fld>
            <a:endParaRPr lang="de-DE" dirty="0"/>
          </a:p>
        </p:txBody>
      </p:sp>
      <p:sp>
        <p:nvSpPr>
          <p:cNvPr id="4" name="Textplatzhalter 3"/>
          <p:cNvSpPr>
            <a:spLocks noGrp="1"/>
          </p:cNvSpPr>
          <p:nvPr>
            <p:ph type="body" sz="half" idx="2"/>
          </p:nvPr>
        </p:nvSpPr>
        <p:spPr>
          <a:xfrm>
            <a:off x="369358" y="1525265"/>
            <a:ext cx="11347909" cy="4940272"/>
          </a:xfrm>
        </p:spPr>
        <p:txBody>
          <a:bodyPr/>
          <a:lstStyle/>
          <a:p>
            <a:endParaRPr lang="de-DE" sz="1800" dirty="0" smtClean="0"/>
          </a:p>
          <a:p>
            <a:r>
              <a:rPr lang="de-DE" sz="1800" dirty="0" smtClean="0"/>
              <a:t>Ein </a:t>
            </a:r>
            <a:r>
              <a:rPr lang="de-DE" sz="1800" dirty="0"/>
              <a:t>gemeinschaftliches Testament kann besondere Bindungswirkung entfalten. Haben die Ehegatten in </a:t>
            </a:r>
            <a:r>
              <a:rPr lang="de-DE" sz="1800" dirty="0" smtClean="0"/>
              <a:t>einem gemeinschaftlichen </a:t>
            </a:r>
            <a:r>
              <a:rPr lang="de-DE" sz="1800" dirty="0"/>
              <a:t>Testament Verfügungen getroffen, von denen anzunehmen ist, dass die Verfügung des einen </a:t>
            </a:r>
            <a:r>
              <a:rPr lang="de-DE" sz="1800" dirty="0" smtClean="0"/>
              <a:t>nicht ohne </a:t>
            </a:r>
            <a:r>
              <a:rPr lang="de-DE" sz="1800" dirty="0"/>
              <a:t>die Verfügung des anderen getroffen wurde, so handelt es sich dabei um sogenannte </a:t>
            </a:r>
            <a:r>
              <a:rPr lang="de-DE" sz="1800" b="1" dirty="0" smtClean="0"/>
              <a:t>wechselbezügliche Verfügungen </a:t>
            </a:r>
            <a:r>
              <a:rPr lang="de-DE" sz="1800" dirty="0"/>
              <a:t>(§ 2270 BGB). Diese können die Partner nicht ohne weiteres widerrufen.</a:t>
            </a:r>
          </a:p>
          <a:p>
            <a:endParaRPr lang="de-DE" sz="1800" b="1" dirty="0" smtClean="0"/>
          </a:p>
          <a:p>
            <a:r>
              <a:rPr lang="de-DE" sz="1800" b="1" dirty="0" smtClean="0"/>
              <a:t>Ein </a:t>
            </a:r>
            <a:r>
              <a:rPr lang="de-DE" sz="1800" b="1" dirty="0"/>
              <a:t>weiterer Nachteil, der häufig übersehen wird:</a:t>
            </a:r>
          </a:p>
          <a:p>
            <a:r>
              <a:rPr lang="de-DE" sz="1800" dirty="0"/>
              <a:t>Ein Berliner Testament ist manchmal mit </a:t>
            </a:r>
            <a:r>
              <a:rPr lang="de-DE" sz="1800" b="1" dirty="0"/>
              <a:t>steuerlichen Nachteilen </a:t>
            </a:r>
            <a:r>
              <a:rPr lang="de-DE" sz="1800" dirty="0"/>
              <a:t>verbunden. Es kann für die Kinder ganz schön </a:t>
            </a:r>
            <a:r>
              <a:rPr lang="de-DE" sz="1800" dirty="0" smtClean="0"/>
              <a:t>teuer werden</a:t>
            </a:r>
            <a:r>
              <a:rPr lang="de-DE" sz="1800" dirty="0"/>
              <a:t>, wenn sie das gesamte Vermögen beider Elternteile auf einmal bekommen und deshalb mehr als den </a:t>
            </a:r>
            <a:r>
              <a:rPr lang="de-DE" sz="1800" dirty="0" smtClean="0"/>
              <a:t>Freibetrag erben</a:t>
            </a:r>
            <a:r>
              <a:rPr lang="de-DE" sz="1800" dirty="0"/>
              <a:t>.</a:t>
            </a:r>
          </a:p>
          <a:p>
            <a:r>
              <a:rPr lang="de-DE" sz="1800" dirty="0"/>
              <a:t>Der Freibetrag von 400.000 Euro steht normalerweise jedem Kind pro Erbfall von jedem seiner Elternteile zu. Anders </a:t>
            </a:r>
            <a:r>
              <a:rPr lang="de-DE" sz="1800" dirty="0" smtClean="0"/>
              <a:t>beim Berliner </a:t>
            </a:r>
            <a:r>
              <a:rPr lang="de-DE" sz="1800" dirty="0"/>
              <a:t>Testament: Dadurch geht den Kindern ein Freibetrag in Höhe von 400.000 Euro verloren, weil der länger </a:t>
            </a:r>
            <a:r>
              <a:rPr lang="de-DE" sz="1800" dirty="0" smtClean="0"/>
              <a:t>lebende Elternteil </a:t>
            </a:r>
            <a:r>
              <a:rPr lang="de-DE" sz="1800" dirty="0"/>
              <a:t>als Alleinerbe zunächst einmal alles erbt.</a:t>
            </a:r>
          </a:p>
        </p:txBody>
      </p:sp>
      <p:sp>
        <p:nvSpPr>
          <p:cNvPr id="5" name="Titel 4"/>
          <p:cNvSpPr>
            <a:spLocks noGrp="1"/>
          </p:cNvSpPr>
          <p:nvPr>
            <p:ph type="title"/>
          </p:nvPr>
        </p:nvSpPr>
        <p:spPr>
          <a:xfrm>
            <a:off x="369358" y="113010"/>
            <a:ext cx="10314206" cy="1325563"/>
          </a:xfrm>
        </p:spPr>
        <p:txBody>
          <a:bodyPr/>
          <a:lstStyle/>
          <a:p>
            <a:r>
              <a:rPr lang="de-DE" b="1" dirty="0" smtClean="0"/>
              <a:t>Das Berliner Testament</a:t>
            </a:r>
            <a:endParaRPr lang="de-DE" b="1" dirty="0"/>
          </a:p>
        </p:txBody>
      </p:sp>
    </p:spTree>
    <p:extLst>
      <p:ext uri="{BB962C8B-B14F-4D97-AF65-F5344CB8AC3E}">
        <p14:creationId xmlns:p14="http://schemas.microsoft.com/office/powerpoint/2010/main" val="36516621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25</a:t>
            </a:fld>
            <a:endParaRPr lang="de-DE" dirty="0"/>
          </a:p>
        </p:txBody>
      </p:sp>
      <p:sp>
        <p:nvSpPr>
          <p:cNvPr id="4" name="Textplatzhalter 3"/>
          <p:cNvSpPr>
            <a:spLocks noGrp="1"/>
          </p:cNvSpPr>
          <p:nvPr>
            <p:ph type="body" sz="half" idx="2"/>
          </p:nvPr>
        </p:nvSpPr>
        <p:spPr>
          <a:xfrm>
            <a:off x="369358" y="1646645"/>
            <a:ext cx="10975676" cy="4559946"/>
          </a:xfrm>
        </p:spPr>
        <p:txBody>
          <a:bodyPr/>
          <a:lstStyle/>
          <a:p>
            <a:r>
              <a:rPr lang="de-DE" sz="2400" b="1" dirty="0" smtClean="0"/>
              <a:t>Gemeinschaftliches Testament / Berliner Testament</a:t>
            </a:r>
          </a:p>
          <a:p>
            <a:r>
              <a:rPr lang="de-DE" sz="2400" dirty="0" smtClean="0"/>
              <a:t>Vorteile:</a:t>
            </a:r>
            <a:endParaRPr lang="de-DE" dirty="0"/>
          </a:p>
          <a:p>
            <a:pPr marL="342900" indent="-342900">
              <a:buFont typeface="Wingdings" panose="05000000000000000000" pitchFamily="2" charset="2"/>
              <a:buChar char="§"/>
            </a:pPr>
            <a:r>
              <a:rPr lang="de-DE" dirty="0"/>
              <a:t>Absicherung des Ehepartners nach dem Tod des anderen Partners. 	</a:t>
            </a:r>
          </a:p>
          <a:p>
            <a:pPr marL="342900" indent="-342900">
              <a:buFont typeface="Wingdings" panose="05000000000000000000" pitchFamily="2" charset="2"/>
              <a:buChar char="§"/>
            </a:pPr>
            <a:r>
              <a:rPr lang="de-DE" dirty="0"/>
              <a:t>Als </a:t>
            </a:r>
            <a:r>
              <a:rPr lang="de-DE" dirty="0" smtClean="0"/>
              <a:t>eigenhändiges </a:t>
            </a:r>
            <a:r>
              <a:rPr lang="de-DE" dirty="0"/>
              <a:t>Testament leicht zu erstellen. 	</a:t>
            </a:r>
          </a:p>
          <a:p>
            <a:pPr marL="342900" indent="-342900">
              <a:buFont typeface="Wingdings" panose="05000000000000000000" pitchFamily="2" charset="2"/>
              <a:buChar char="§"/>
            </a:pPr>
            <a:r>
              <a:rPr lang="de-DE" dirty="0" smtClean="0"/>
              <a:t>Vermögen </a:t>
            </a:r>
            <a:r>
              <a:rPr lang="de-DE" dirty="0"/>
              <a:t>verbleibt in der Familie. 	</a:t>
            </a:r>
          </a:p>
          <a:p>
            <a:r>
              <a:rPr lang="de-DE" sz="2400" dirty="0" smtClean="0"/>
              <a:t>Nachteile:</a:t>
            </a:r>
            <a:endParaRPr lang="de-DE" dirty="0"/>
          </a:p>
          <a:p>
            <a:pPr marL="342900" indent="-342900">
              <a:buFont typeface="Wingdings" panose="05000000000000000000" pitchFamily="2" charset="2"/>
              <a:buChar char="§"/>
            </a:pPr>
            <a:r>
              <a:rPr lang="de-DE" dirty="0"/>
              <a:t>Verwitwete Ehepartner sind an das Testament gebunden und </a:t>
            </a:r>
            <a:r>
              <a:rPr lang="de-DE" dirty="0" smtClean="0"/>
              <a:t>können </a:t>
            </a:r>
            <a:r>
              <a:rPr lang="de-DE" dirty="0"/>
              <a:t>es </a:t>
            </a:r>
            <a:r>
              <a:rPr lang="de-DE" dirty="0" smtClean="0"/>
              <a:t>grundsätzlich </a:t>
            </a:r>
            <a:r>
              <a:rPr lang="de-DE" dirty="0"/>
              <a:t>nicht ä</a:t>
            </a:r>
            <a:r>
              <a:rPr lang="de-DE" dirty="0" smtClean="0"/>
              <a:t>ndern.</a:t>
            </a:r>
            <a:endParaRPr lang="de-DE" dirty="0"/>
          </a:p>
          <a:p>
            <a:pPr marL="342900" indent="-342900">
              <a:buFont typeface="Wingdings" panose="05000000000000000000" pitchFamily="2" charset="2"/>
              <a:buChar char="§"/>
            </a:pPr>
            <a:r>
              <a:rPr lang="de-DE" dirty="0" smtClean="0"/>
              <a:t>Pflichtteilsansprüche </a:t>
            </a:r>
            <a:r>
              <a:rPr lang="de-DE" dirty="0"/>
              <a:t>der Kinder entstehen, wenn Kinder enterbt </a:t>
            </a:r>
            <a:r>
              <a:rPr lang="de-DE" dirty="0" smtClean="0"/>
              <a:t>werden. </a:t>
            </a:r>
            <a:r>
              <a:rPr lang="de-DE" dirty="0"/>
              <a:t>	</a:t>
            </a:r>
          </a:p>
          <a:p>
            <a:pPr marL="342900" indent="-342900">
              <a:buFont typeface="Wingdings" panose="05000000000000000000" pitchFamily="2" charset="2"/>
              <a:buChar char="§"/>
            </a:pPr>
            <a:r>
              <a:rPr lang="de-DE" dirty="0"/>
              <a:t>Die </a:t>
            </a:r>
            <a:r>
              <a:rPr lang="de-DE" dirty="0" smtClean="0"/>
              <a:t>erbschaftsteuerrechtlichen Freibeträge für </a:t>
            </a:r>
            <a:r>
              <a:rPr lang="de-DE" dirty="0"/>
              <a:t>die Kinder verfallen beim Tod des </a:t>
            </a:r>
            <a:r>
              <a:rPr lang="de-DE" dirty="0" smtClean="0"/>
              <a:t>Erstversterbenden.</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spTree>
    <p:extLst>
      <p:ext uri="{BB962C8B-B14F-4D97-AF65-F5344CB8AC3E}">
        <p14:creationId xmlns:p14="http://schemas.microsoft.com/office/powerpoint/2010/main" val="30428509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26</a:t>
            </a:fld>
            <a:endParaRPr lang="de-DE" dirty="0"/>
          </a:p>
        </p:txBody>
      </p:sp>
      <p:sp>
        <p:nvSpPr>
          <p:cNvPr id="4" name="Textplatzhalter 3"/>
          <p:cNvSpPr>
            <a:spLocks noGrp="1"/>
          </p:cNvSpPr>
          <p:nvPr>
            <p:ph type="body" sz="half" idx="2"/>
          </p:nvPr>
        </p:nvSpPr>
        <p:spPr>
          <a:xfrm>
            <a:off x="369358" y="1525265"/>
            <a:ext cx="11347909" cy="4940272"/>
          </a:xfrm>
        </p:spPr>
        <p:txBody>
          <a:bodyPr/>
          <a:lstStyle/>
          <a:p>
            <a:r>
              <a:rPr lang="de-DE" sz="1800" b="1" dirty="0" smtClean="0"/>
              <a:t>Nießbrauch </a:t>
            </a:r>
            <a:r>
              <a:rPr lang="de-DE" sz="1800" b="1" dirty="0"/>
              <a:t>sichert dem überlebenden Ehegatten Einnahmen:</a:t>
            </a:r>
          </a:p>
          <a:p>
            <a:r>
              <a:rPr lang="de-DE" sz="1800" dirty="0"/>
              <a:t>Statt mit einem klassischen Berliner Testament lässt sich das Ziel, die Witwe oder den Witwer zu </a:t>
            </a:r>
            <a:r>
              <a:rPr lang="de-DE" sz="1800" dirty="0" smtClean="0"/>
              <a:t>versorgen, auch </a:t>
            </a:r>
            <a:r>
              <a:rPr lang="de-DE" sz="1800" dirty="0"/>
              <a:t>anderweitig erreichen: durch die testamentarisch festgelegte Einräumung eines </a:t>
            </a:r>
            <a:r>
              <a:rPr lang="de-DE" sz="1800" dirty="0" smtClean="0"/>
              <a:t>Nießbrauchsrechts. Gehört </a:t>
            </a:r>
            <a:r>
              <a:rPr lang="de-DE" sz="1800" dirty="0"/>
              <a:t>beispielsweise zum vererbten Vermögen ein vermietetes Haus, dann könnte die Miete nach dem </a:t>
            </a:r>
            <a:r>
              <a:rPr lang="de-DE" sz="1800" dirty="0" smtClean="0"/>
              <a:t>Tod Alberts </a:t>
            </a:r>
            <a:r>
              <a:rPr lang="de-DE" sz="1800" dirty="0"/>
              <a:t>an Berta fließen, Christa aber Eigentümerin des Hauses werden.</a:t>
            </a:r>
          </a:p>
          <a:p>
            <a:r>
              <a:rPr lang="de-DE" sz="1800" b="1" dirty="0"/>
              <a:t>Testamentsvollstreckung sichert Einfluss aufs Vermögen:</a:t>
            </a:r>
          </a:p>
          <a:p>
            <a:r>
              <a:rPr lang="de-DE" sz="1800" dirty="0"/>
              <a:t>Berta könnte als Testamentsvollstreckerin mit der Verwaltung des Vermögens beauftragt werden, das </a:t>
            </a:r>
            <a:r>
              <a:rPr lang="de-DE" sz="1800" dirty="0" smtClean="0"/>
              <a:t>Albert seiner </a:t>
            </a:r>
            <a:r>
              <a:rPr lang="de-DE" sz="1800" dirty="0"/>
              <a:t>Tochter Christa vererbt. Auch so bleibt Bertas Einfluss gewahrt, die steuerlichen Nachteile des </a:t>
            </a:r>
            <a:r>
              <a:rPr lang="de-DE" sz="1800" dirty="0" smtClean="0"/>
              <a:t>Berliner Testaments </a:t>
            </a:r>
            <a:r>
              <a:rPr lang="de-DE" sz="1800" dirty="0"/>
              <a:t>werden verhindert.</a:t>
            </a:r>
          </a:p>
          <a:p>
            <a:r>
              <a:rPr lang="de-DE" sz="1800" b="1" dirty="0"/>
              <a:t>Letztwillige Verfügung statt Berliner Testament:</a:t>
            </a:r>
          </a:p>
          <a:p>
            <a:r>
              <a:rPr lang="de-DE" sz="1800" dirty="0"/>
              <a:t>Eine weitere zivilrechtliche Möglichkeit ist, ein Vermächtnis statt des klassischen Berliner </a:t>
            </a:r>
            <a:r>
              <a:rPr lang="de-DE" sz="1800" dirty="0" smtClean="0"/>
              <a:t>Testaments aufzusetzen</a:t>
            </a:r>
            <a:r>
              <a:rPr lang="de-DE" sz="1800" dirty="0"/>
              <a:t>. Die Erbfolge könnte so gestaltet werden, dass bereits beim Tod des Vaters Albert die </a:t>
            </a:r>
            <a:r>
              <a:rPr lang="de-DE" sz="1800" dirty="0" smtClean="0"/>
              <a:t>Tochter Christa </a:t>
            </a:r>
            <a:r>
              <a:rPr lang="de-DE" sz="1800" dirty="0"/>
              <a:t>dessen Vermögen erbt und nicht erst nach dem Tod der Mutter. Durch eine letztwillige </a:t>
            </a:r>
            <a:r>
              <a:rPr lang="de-DE" sz="1800" dirty="0" smtClean="0"/>
              <a:t>Verfügung könnten </a:t>
            </a:r>
            <a:r>
              <a:rPr lang="de-DE" sz="1800" dirty="0"/>
              <a:t>beide Elternteile dem Kind ein Vermächtnis einräumen und so dessen persönlichen Freibetrag in </a:t>
            </a:r>
            <a:r>
              <a:rPr lang="de-DE" sz="1800" dirty="0" smtClean="0"/>
              <a:t>Höhe von </a:t>
            </a:r>
            <a:r>
              <a:rPr lang="de-DE" sz="1800" dirty="0"/>
              <a:t>400.000 Euro ausnutzen. Dies setzt aber voraus, dass beide Elternteile das schon zu Lebzeiten so regeln.</a:t>
            </a:r>
          </a:p>
        </p:txBody>
      </p:sp>
      <p:sp>
        <p:nvSpPr>
          <p:cNvPr id="5" name="Titel 4"/>
          <p:cNvSpPr>
            <a:spLocks noGrp="1"/>
          </p:cNvSpPr>
          <p:nvPr>
            <p:ph type="title"/>
          </p:nvPr>
        </p:nvSpPr>
        <p:spPr>
          <a:xfrm>
            <a:off x="369358" y="113010"/>
            <a:ext cx="10314206" cy="1325563"/>
          </a:xfrm>
        </p:spPr>
        <p:txBody>
          <a:bodyPr/>
          <a:lstStyle/>
          <a:p>
            <a:r>
              <a:rPr lang="de-DE" b="1" dirty="0" smtClean="0"/>
              <a:t>Alternativen zum Berliner Testament</a:t>
            </a:r>
            <a:endParaRPr lang="de-DE" b="1" dirty="0"/>
          </a:p>
        </p:txBody>
      </p:sp>
    </p:spTree>
    <p:extLst>
      <p:ext uri="{BB962C8B-B14F-4D97-AF65-F5344CB8AC3E}">
        <p14:creationId xmlns:p14="http://schemas.microsoft.com/office/powerpoint/2010/main" val="22025408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27</a:t>
            </a:fld>
            <a:endParaRPr lang="de-DE" dirty="0"/>
          </a:p>
        </p:txBody>
      </p:sp>
      <p:sp>
        <p:nvSpPr>
          <p:cNvPr id="4" name="Textplatzhalter 3"/>
          <p:cNvSpPr>
            <a:spLocks noGrp="1"/>
          </p:cNvSpPr>
          <p:nvPr>
            <p:ph type="body" sz="half" idx="2"/>
          </p:nvPr>
        </p:nvSpPr>
        <p:spPr>
          <a:xfrm>
            <a:off x="369358" y="1646645"/>
            <a:ext cx="10975676" cy="4559946"/>
          </a:xfrm>
        </p:spPr>
        <p:txBody>
          <a:bodyPr/>
          <a:lstStyle/>
          <a:p>
            <a:r>
              <a:rPr lang="de-DE" sz="2800" dirty="0"/>
              <a:t>Eine geplante Vermögensübertragung wirft häufig Fragen auf:</a:t>
            </a:r>
            <a:r>
              <a:rPr lang="de-DE" sz="3200" dirty="0"/>
              <a:t/>
            </a:r>
            <a:br>
              <a:rPr lang="de-DE" sz="3200" dirty="0"/>
            </a:br>
            <a:endParaRPr lang="de-DE" sz="3200" dirty="0"/>
          </a:p>
          <a:p>
            <a:pPr marL="285750" indent="-285750">
              <a:buFontTx/>
              <a:buChar char="-"/>
            </a:pPr>
            <a:r>
              <a:rPr lang="de-DE" dirty="0" smtClean="0"/>
              <a:t>Wie </a:t>
            </a:r>
            <a:r>
              <a:rPr lang="de-DE" dirty="0"/>
              <a:t>kann ich erreichen, dass möglichst viel von meinem Vermögen ankommt?</a:t>
            </a:r>
            <a:br>
              <a:rPr lang="de-DE" dirty="0"/>
            </a:br>
            <a:endParaRPr lang="de-DE" dirty="0"/>
          </a:p>
          <a:p>
            <a:pPr marL="285750" indent="-285750">
              <a:buFontTx/>
              <a:buChar char="-"/>
            </a:pPr>
            <a:r>
              <a:rPr lang="de-DE" dirty="0"/>
              <a:t>Wie kann ich schon zu Lebzeiten Vermögen am besten übertragen?</a:t>
            </a:r>
            <a:br>
              <a:rPr lang="de-DE" dirty="0"/>
            </a:br>
            <a:endParaRPr lang="de-DE" dirty="0"/>
          </a:p>
          <a:p>
            <a:pPr marL="285750" indent="-285750">
              <a:buFontTx/>
              <a:buChar char="-"/>
            </a:pPr>
            <a:r>
              <a:rPr lang="de-DE" dirty="0"/>
              <a:t>Können sich meine Nachkommen ihr Erbe eigentlich leisten?</a:t>
            </a:r>
            <a:br>
              <a:rPr lang="de-DE" dirty="0"/>
            </a:br>
            <a:endParaRPr lang="de-DE" dirty="0"/>
          </a:p>
          <a:p>
            <a:pPr marL="285750" indent="-285750">
              <a:buFontTx/>
              <a:buChar char="-"/>
            </a:pPr>
            <a:r>
              <a:rPr lang="de-DE" dirty="0"/>
              <a:t>Kann ich schon heute alles regeln und trotzdem die Kontrolle über mein Geld behalten?</a:t>
            </a:r>
          </a:p>
          <a:p>
            <a:pPr marL="285750" indent="-285750">
              <a:buFontTx/>
              <a:buChar char="-"/>
            </a:pPr>
            <a:endParaRPr lang="de-DE" dirty="0"/>
          </a:p>
          <a:p>
            <a:r>
              <a:rPr lang="de-DE" dirty="0"/>
              <a:t>=&gt; Antworten auf diese scheinbar unlösbaren Fragen bieten häufig </a:t>
            </a:r>
            <a:r>
              <a:rPr lang="de-DE" dirty="0" smtClean="0"/>
              <a:t>Versicherungslösungen</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Fragestellungen</a:t>
            </a:r>
            <a:endParaRPr lang="de-DE" b="1" dirty="0"/>
          </a:p>
        </p:txBody>
      </p:sp>
    </p:spTree>
    <p:extLst>
      <p:ext uri="{BB962C8B-B14F-4D97-AF65-F5344CB8AC3E}">
        <p14:creationId xmlns:p14="http://schemas.microsoft.com/office/powerpoint/2010/main" val="21110690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28</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Beispiel: „Gewollte Erbengemeinschaft?“</a:t>
            </a:r>
            <a:endParaRPr lang="de-DE" b="1" dirty="0"/>
          </a:p>
        </p:txBody>
      </p:sp>
      <p:pic>
        <p:nvPicPr>
          <p:cNvPr id="7" name="Grafik 6"/>
          <p:cNvPicPr>
            <a:picLocks noChangeAspect="1"/>
          </p:cNvPicPr>
          <p:nvPr/>
        </p:nvPicPr>
        <p:blipFill>
          <a:blip r:embed="rId2"/>
          <a:stretch>
            <a:fillRect/>
          </a:stretch>
        </p:blipFill>
        <p:spPr>
          <a:xfrm>
            <a:off x="2339752" y="4128585"/>
            <a:ext cx="3593593" cy="2021396"/>
          </a:xfrm>
          <a:prstGeom prst="rect">
            <a:avLst/>
          </a:prstGeom>
        </p:spPr>
      </p:pic>
      <p:sp>
        <p:nvSpPr>
          <p:cNvPr id="10" name="Nach oben gebogener Pfeil 9"/>
          <p:cNvSpPr/>
          <p:nvPr/>
        </p:nvSpPr>
        <p:spPr bwMode="auto">
          <a:xfrm>
            <a:off x="5920787" y="4128585"/>
            <a:ext cx="1721846" cy="704075"/>
          </a:xfrm>
          <a:prstGeom prst="bentUpArrow">
            <a:avLst/>
          </a:prstGeom>
          <a:solidFill>
            <a:srgbClr val="95C15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fontAlgn="base">
              <a:spcBef>
                <a:spcPct val="0"/>
              </a:spcBef>
              <a:spcAft>
                <a:spcPct val="0"/>
              </a:spcAft>
            </a:pPr>
            <a:endParaRPr lang="de-DE" sz="1600" b="1" dirty="0" smtClean="0">
              <a:solidFill>
                <a:srgbClr val="FFFFFF"/>
              </a:solidFill>
              <a:ea typeface="ＭＳ Ｐゴシック" pitchFamily="-16" charset="-128"/>
            </a:endParaRPr>
          </a:p>
        </p:txBody>
      </p:sp>
      <p:sp>
        <p:nvSpPr>
          <p:cNvPr id="11" name="Nach oben gebogener Pfeil 10"/>
          <p:cNvSpPr/>
          <p:nvPr/>
        </p:nvSpPr>
        <p:spPr bwMode="auto">
          <a:xfrm flipH="1">
            <a:off x="899593" y="4137518"/>
            <a:ext cx="1440159" cy="726981"/>
          </a:xfrm>
          <a:prstGeom prst="bentUpArrow">
            <a:avLst/>
          </a:prstGeom>
          <a:solidFill>
            <a:srgbClr val="95C15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fontAlgn="base">
              <a:spcBef>
                <a:spcPct val="0"/>
              </a:spcBef>
              <a:spcAft>
                <a:spcPct val="0"/>
              </a:spcAft>
            </a:pPr>
            <a:endParaRPr lang="de-DE" sz="1600" b="1" dirty="0" smtClean="0">
              <a:solidFill>
                <a:srgbClr val="FFFFFF"/>
              </a:solidFill>
              <a:ea typeface="ＭＳ Ｐゴシック" pitchFamily="-16" charset="-128"/>
            </a:endParaRPr>
          </a:p>
        </p:txBody>
      </p:sp>
      <p:sp>
        <p:nvSpPr>
          <p:cNvPr id="12" name="Ellipse 11"/>
          <p:cNvSpPr/>
          <p:nvPr/>
        </p:nvSpPr>
        <p:spPr bwMode="auto">
          <a:xfrm>
            <a:off x="7291180" y="2558914"/>
            <a:ext cx="1789200" cy="388800"/>
          </a:xfrm>
          <a:prstGeom prst="ellipse">
            <a:avLst/>
          </a:prstGeom>
          <a:no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de-DE" sz="1600" b="1" i="0" u="none" strike="noStrike" kern="0" cap="none" spc="0" normalizeH="0" baseline="0" noProof="0" dirty="0" smtClean="0">
                <a:ln>
                  <a:noFill/>
                </a:ln>
                <a:solidFill>
                  <a:srgbClr val="000000"/>
                </a:solidFill>
                <a:effectLst/>
                <a:uLnTx/>
                <a:uFillTx/>
                <a:ea typeface="ＭＳ Ｐゴシック" pitchFamily="-16" charset="-128"/>
              </a:rPr>
              <a:t>Zugewinn 3/4 </a:t>
            </a:r>
          </a:p>
        </p:txBody>
      </p:sp>
      <p:sp>
        <p:nvSpPr>
          <p:cNvPr id="13" name="Ellipse 12"/>
          <p:cNvSpPr/>
          <p:nvPr/>
        </p:nvSpPr>
        <p:spPr bwMode="auto">
          <a:xfrm>
            <a:off x="5016723" y="1633377"/>
            <a:ext cx="742058" cy="476071"/>
          </a:xfrm>
          <a:prstGeom prst="ellipse">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1600" b="1" i="0" u="none" strike="noStrike" cap="none" normalizeH="0" baseline="0" dirty="0" smtClean="0">
                <a:ln>
                  <a:noFill/>
                </a:ln>
                <a:solidFill>
                  <a:schemeClr val="tx1"/>
                </a:solidFill>
                <a:effectLst/>
                <a:latin typeface="Arial" pitchFamily="34" charset="0"/>
                <a:ea typeface="ＭＳ Ｐゴシック" pitchFamily="-16" charset="-128"/>
              </a:rPr>
              <a:t>1/4 </a:t>
            </a:r>
          </a:p>
        </p:txBody>
      </p:sp>
      <p:graphicFrame>
        <p:nvGraphicFramePr>
          <p:cNvPr id="14" name="Tabelle 13"/>
          <p:cNvGraphicFramePr>
            <a:graphicFrameLocks noGrp="1"/>
          </p:cNvGraphicFramePr>
          <p:nvPr>
            <p:extLst/>
          </p:nvPr>
        </p:nvGraphicFramePr>
        <p:xfrm>
          <a:off x="630464" y="3769691"/>
          <a:ext cx="1728961" cy="358894"/>
        </p:xfrm>
        <a:graphic>
          <a:graphicData uri="http://schemas.openxmlformats.org/drawingml/2006/table">
            <a:tbl>
              <a:tblPr firstRow="1" bandRow="1"/>
              <a:tblGrid>
                <a:gridCol w="1728961"/>
              </a:tblGrid>
              <a:tr h="358894">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r>
                        <a:rPr lang="de-DE" sz="1400" b="0" dirty="0" smtClean="0">
                          <a:solidFill>
                            <a:schemeClr val="tx1"/>
                          </a:solidFill>
                        </a:rPr>
                        <a:t>Schwiegereltern</a:t>
                      </a:r>
                      <a:endParaRPr lang="de-DE" sz="1400" b="0" dirty="0">
                        <a:solidFill>
                          <a:schemeClr val="tx1"/>
                        </a:solidFill>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FB088"/>
                    </a:solidFill>
                  </a:tcPr>
                </a:tc>
              </a:tr>
            </a:tbl>
          </a:graphicData>
        </a:graphic>
      </p:graphicFrame>
      <p:pic>
        <p:nvPicPr>
          <p:cNvPr id="15" name="Grafik 14"/>
          <p:cNvPicPr>
            <a:picLocks noChangeAspect="1"/>
          </p:cNvPicPr>
          <p:nvPr/>
        </p:nvPicPr>
        <p:blipFill>
          <a:blip r:embed="rId3"/>
          <a:stretch>
            <a:fillRect/>
          </a:stretch>
        </p:blipFill>
        <p:spPr>
          <a:xfrm>
            <a:off x="4580769" y="3205567"/>
            <a:ext cx="3322608" cy="12193"/>
          </a:xfrm>
          <a:prstGeom prst="rect">
            <a:avLst/>
          </a:prstGeom>
        </p:spPr>
      </p:pic>
      <p:graphicFrame>
        <p:nvGraphicFramePr>
          <p:cNvPr id="3" name="Tabelle 2"/>
          <p:cNvGraphicFramePr>
            <a:graphicFrameLocks noGrp="1"/>
          </p:cNvGraphicFramePr>
          <p:nvPr>
            <p:extLst/>
          </p:nvPr>
        </p:nvGraphicFramePr>
        <p:xfrm>
          <a:off x="4371752" y="2467869"/>
          <a:ext cx="2032000" cy="370840"/>
        </p:xfrm>
        <a:graphic>
          <a:graphicData uri="http://schemas.openxmlformats.org/drawingml/2006/table">
            <a:tbl>
              <a:tblPr firstRow="1" bandRow="1">
                <a:tableStyleId>{5C22544A-7EE6-4342-B048-85BDC9FD1C3A}</a:tableStyleId>
              </a:tblPr>
              <a:tblGrid>
                <a:gridCol w="1016000"/>
                <a:gridCol w="1016000"/>
              </a:tblGrid>
              <a:tr h="370840">
                <a:tc>
                  <a:txBody>
                    <a:bodyPr/>
                    <a:lstStyle/>
                    <a:p>
                      <a:pPr algn="ctr"/>
                      <a:r>
                        <a:rPr lang="de-DE" sz="1400" b="0" dirty="0" smtClean="0">
                          <a:solidFill>
                            <a:schemeClr val="tx1"/>
                          </a:solidFill>
                        </a:rPr>
                        <a:t>Mutter</a:t>
                      </a:r>
                      <a:endParaRPr lang="de-DE" sz="1400" b="0" dirty="0">
                        <a:solidFill>
                          <a:schemeClr val="tx1"/>
                        </a:solidFill>
                      </a:endParaRPr>
                    </a:p>
                  </a:txBody>
                  <a:tcPr>
                    <a:solidFill>
                      <a:srgbClr val="BFB088"/>
                    </a:solidFill>
                  </a:tcPr>
                </a:tc>
                <a:tc>
                  <a:txBody>
                    <a:bodyPr/>
                    <a:lstStyle/>
                    <a:p>
                      <a:pPr algn="ctr"/>
                      <a:r>
                        <a:rPr lang="de-DE" sz="1400" b="0" dirty="0" smtClean="0">
                          <a:solidFill>
                            <a:schemeClr val="tx1"/>
                          </a:solidFill>
                        </a:rPr>
                        <a:t>Vater</a:t>
                      </a:r>
                      <a:endParaRPr lang="de-DE" sz="1400" b="0" dirty="0">
                        <a:solidFill>
                          <a:schemeClr val="tx1"/>
                        </a:solidFill>
                      </a:endParaRPr>
                    </a:p>
                  </a:txBody>
                  <a:tcPr>
                    <a:solidFill>
                      <a:srgbClr val="BFB088"/>
                    </a:solidFill>
                  </a:tcPr>
                </a:tc>
              </a:tr>
            </a:tbl>
          </a:graphicData>
        </a:graphic>
      </p:graphicFrame>
      <p:cxnSp>
        <p:nvCxnSpPr>
          <p:cNvPr id="18" name="Gerade Verbindung mit Pfeil 17"/>
          <p:cNvCxnSpPr/>
          <p:nvPr/>
        </p:nvCxnSpPr>
        <p:spPr bwMode="auto">
          <a:xfrm>
            <a:off x="5014262" y="1945406"/>
            <a:ext cx="0" cy="449645"/>
          </a:xfrm>
          <a:prstGeom prst="straightConnector1">
            <a:avLst/>
          </a:prstGeom>
          <a:noFill/>
          <a:ln w="9525" cap="flat" cmpd="sng" algn="ctr">
            <a:solidFill>
              <a:schemeClr val="tx1"/>
            </a:solidFill>
            <a:prstDash val="solid"/>
            <a:round/>
            <a:headEnd type="none" w="med" len="med"/>
            <a:tailEnd type="triangle"/>
          </a:ln>
          <a:effectLst/>
        </p:spPr>
      </p:cxnSp>
      <p:cxnSp>
        <p:nvCxnSpPr>
          <p:cNvPr id="19" name="Gerade Verbindung mit Pfeil 18"/>
          <p:cNvCxnSpPr/>
          <p:nvPr/>
        </p:nvCxnSpPr>
        <p:spPr bwMode="auto">
          <a:xfrm>
            <a:off x="5758781" y="1945405"/>
            <a:ext cx="0" cy="449645"/>
          </a:xfrm>
          <a:prstGeom prst="straightConnector1">
            <a:avLst/>
          </a:prstGeom>
          <a:noFill/>
          <a:ln w="9525" cap="flat" cmpd="sng" algn="ctr">
            <a:solidFill>
              <a:schemeClr val="tx1"/>
            </a:solidFill>
            <a:prstDash val="solid"/>
            <a:round/>
            <a:headEnd type="none" w="med" len="med"/>
            <a:tailEnd type="triangle"/>
          </a:ln>
          <a:effectLst/>
        </p:spPr>
      </p:cxnSp>
      <p:cxnSp>
        <p:nvCxnSpPr>
          <p:cNvPr id="20" name="Gerade Verbindung mit Pfeil 19"/>
          <p:cNvCxnSpPr/>
          <p:nvPr/>
        </p:nvCxnSpPr>
        <p:spPr bwMode="auto">
          <a:xfrm>
            <a:off x="4580769" y="3192208"/>
            <a:ext cx="0" cy="449645"/>
          </a:xfrm>
          <a:prstGeom prst="straightConnector1">
            <a:avLst/>
          </a:prstGeom>
          <a:noFill/>
          <a:ln w="9525" cap="flat" cmpd="sng" algn="ctr">
            <a:solidFill>
              <a:schemeClr val="tx1"/>
            </a:solidFill>
            <a:prstDash val="solid"/>
            <a:round/>
            <a:headEnd type="none" w="med" len="med"/>
            <a:tailEnd type="triangle"/>
          </a:ln>
          <a:effectLst/>
        </p:spPr>
      </p:cxnSp>
      <p:cxnSp>
        <p:nvCxnSpPr>
          <p:cNvPr id="21" name="Gerade Verbindung mit Pfeil 20"/>
          <p:cNvCxnSpPr/>
          <p:nvPr/>
        </p:nvCxnSpPr>
        <p:spPr bwMode="auto">
          <a:xfrm>
            <a:off x="7901403" y="3192209"/>
            <a:ext cx="0" cy="449645"/>
          </a:xfrm>
          <a:prstGeom prst="straightConnector1">
            <a:avLst/>
          </a:prstGeom>
          <a:noFill/>
          <a:ln w="9525" cap="flat" cmpd="sng" algn="ctr">
            <a:solidFill>
              <a:schemeClr val="tx1"/>
            </a:solidFill>
            <a:prstDash val="solid"/>
            <a:round/>
            <a:headEnd type="none" w="med" len="med"/>
            <a:tailEnd type="triangle"/>
          </a:ln>
          <a:effectLst/>
        </p:spPr>
      </p:cxnSp>
      <p:graphicFrame>
        <p:nvGraphicFramePr>
          <p:cNvPr id="22" name="Tabelle 21"/>
          <p:cNvGraphicFramePr>
            <a:graphicFrameLocks noGrp="1"/>
          </p:cNvGraphicFramePr>
          <p:nvPr>
            <p:extLst/>
          </p:nvPr>
        </p:nvGraphicFramePr>
        <p:xfrm>
          <a:off x="6916627" y="3747060"/>
          <a:ext cx="1728961" cy="358894"/>
        </p:xfrm>
        <a:graphic>
          <a:graphicData uri="http://schemas.openxmlformats.org/drawingml/2006/table">
            <a:tbl>
              <a:tblPr firstRow="1" bandRow="1"/>
              <a:tblGrid>
                <a:gridCol w="1728961"/>
              </a:tblGrid>
              <a:tr h="358894">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pPr algn="ctr"/>
                      <a:r>
                        <a:rPr lang="de-DE" sz="1400" b="0" dirty="0" smtClean="0">
                          <a:solidFill>
                            <a:schemeClr val="tx1"/>
                          </a:solidFill>
                        </a:rPr>
                        <a:t>Ehegatte</a:t>
                      </a:r>
                      <a:endParaRPr lang="de-DE" sz="1400" b="0" dirty="0">
                        <a:solidFill>
                          <a:schemeClr val="tx1"/>
                        </a:solidFill>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FB088"/>
                    </a:solidFill>
                  </a:tcPr>
                </a:tc>
              </a:tr>
            </a:tbl>
          </a:graphicData>
        </a:graphic>
      </p:graphicFrame>
      <p:cxnSp>
        <p:nvCxnSpPr>
          <p:cNvPr id="23" name="Gerade Verbindung mit Pfeil 22"/>
          <p:cNvCxnSpPr/>
          <p:nvPr/>
        </p:nvCxnSpPr>
        <p:spPr bwMode="auto">
          <a:xfrm>
            <a:off x="5920787" y="2812748"/>
            <a:ext cx="0" cy="449645"/>
          </a:xfrm>
          <a:prstGeom prst="straightConnector1">
            <a:avLst/>
          </a:prstGeom>
          <a:noFill/>
          <a:ln w="9525" cap="flat" cmpd="sng" algn="ctr">
            <a:solidFill>
              <a:schemeClr val="tx1"/>
            </a:solidFill>
            <a:prstDash val="solid"/>
            <a:round/>
            <a:headEnd type="none" w="med" len="med"/>
            <a:tailEnd type="triangle"/>
          </a:ln>
          <a:effectLst/>
        </p:spPr>
      </p:cxnSp>
      <p:pic>
        <p:nvPicPr>
          <p:cNvPr id="4" name="Grafik 3"/>
          <p:cNvPicPr>
            <a:picLocks noChangeAspect="1"/>
          </p:cNvPicPr>
          <p:nvPr/>
        </p:nvPicPr>
        <p:blipFill>
          <a:blip r:embed="rId4"/>
          <a:stretch>
            <a:fillRect/>
          </a:stretch>
        </p:blipFill>
        <p:spPr>
          <a:xfrm>
            <a:off x="556142" y="1944977"/>
            <a:ext cx="3713602" cy="1494077"/>
          </a:xfrm>
          <a:prstGeom prst="rect">
            <a:avLst/>
          </a:prstGeom>
        </p:spPr>
      </p:pic>
    </p:spTree>
    <p:extLst>
      <p:ext uri="{BB962C8B-B14F-4D97-AF65-F5344CB8AC3E}">
        <p14:creationId xmlns:p14="http://schemas.microsoft.com/office/powerpoint/2010/main" val="34422993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29</a:t>
            </a:fld>
            <a:endParaRPr lang="de-DE" dirty="0"/>
          </a:p>
        </p:txBody>
      </p:sp>
      <p:sp>
        <p:nvSpPr>
          <p:cNvPr id="3" name="Textplatzhalter 2"/>
          <p:cNvSpPr>
            <a:spLocks noGrp="1"/>
          </p:cNvSpPr>
          <p:nvPr>
            <p:ph type="body" sz="quarter" idx="10"/>
          </p:nvPr>
        </p:nvSpPr>
        <p:spPr/>
        <p:txBody>
          <a:bodyPr/>
          <a:lstStyle/>
          <a:p>
            <a:r>
              <a:rPr lang="de-DE" dirty="0" smtClean="0"/>
              <a:t>Was ist eine Erbengemeinschaft?</a:t>
            </a:r>
            <a:endParaRPr lang="de-DE" dirty="0"/>
          </a:p>
        </p:txBody>
      </p:sp>
      <p:sp>
        <p:nvSpPr>
          <p:cNvPr id="4" name="Textplatzhalter 3"/>
          <p:cNvSpPr>
            <a:spLocks noGrp="1"/>
          </p:cNvSpPr>
          <p:nvPr>
            <p:ph type="body" sz="half" idx="2"/>
          </p:nvPr>
        </p:nvSpPr>
        <p:spPr/>
        <p:txBody>
          <a:bodyPr/>
          <a:lstStyle/>
          <a:p>
            <a:r>
              <a:rPr lang="de-DE" dirty="0" smtClean="0"/>
              <a:t>Erben mehrere Personen, so bilden sie eine Erbengemeinschaft, § 2032 BGB. Häufig tritt dies ein, wenn die Erbfolge nicht geregelt wurde. Die Miterben verwalten den Nachlass gemeinsam und müssen sich über die Art und Weise der Auflösung des Nachlasses einigen. Die Erbengemeinschaft stellt das Gegenstück zur Alleinerbschaft dar.</a:t>
            </a:r>
            <a:endParaRPr lang="de-DE" dirty="0"/>
          </a:p>
        </p:txBody>
      </p:sp>
      <p:sp>
        <p:nvSpPr>
          <p:cNvPr id="5" name="Titel 4"/>
          <p:cNvSpPr>
            <a:spLocks noGrp="1"/>
          </p:cNvSpPr>
          <p:nvPr>
            <p:ph type="title"/>
          </p:nvPr>
        </p:nvSpPr>
        <p:spPr/>
        <p:txBody>
          <a:bodyPr/>
          <a:lstStyle/>
          <a:p>
            <a:r>
              <a:rPr lang="de-DE" dirty="0" smtClean="0"/>
              <a:t>Erbengemeinschaft</a:t>
            </a:r>
            <a:endParaRPr lang="de-DE" dirty="0"/>
          </a:p>
        </p:txBody>
      </p:sp>
    </p:spTree>
    <p:extLst>
      <p:ext uri="{BB962C8B-B14F-4D97-AF65-F5344CB8AC3E}">
        <p14:creationId xmlns:p14="http://schemas.microsoft.com/office/powerpoint/2010/main" val="4082323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3" name="Grafik 2"/>
          <p:cNvPicPr>
            <a:picLocks noChangeAspect="1"/>
          </p:cNvPicPr>
          <p:nvPr/>
        </p:nvPicPr>
        <p:blipFill>
          <a:blip r:embed="rId2"/>
          <a:stretch>
            <a:fillRect/>
          </a:stretch>
        </p:blipFill>
        <p:spPr>
          <a:xfrm>
            <a:off x="369358" y="1608151"/>
            <a:ext cx="9518215" cy="4574426"/>
          </a:xfrm>
          <a:prstGeom prst="rect">
            <a:avLst/>
          </a:prstGeom>
        </p:spPr>
      </p:pic>
    </p:spTree>
    <p:extLst>
      <p:ext uri="{BB962C8B-B14F-4D97-AF65-F5344CB8AC3E}">
        <p14:creationId xmlns:p14="http://schemas.microsoft.com/office/powerpoint/2010/main" val="25270012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30</a:t>
            </a:fld>
            <a:endParaRPr lang="de-DE" dirty="0"/>
          </a:p>
        </p:txBody>
      </p:sp>
      <p:sp>
        <p:nvSpPr>
          <p:cNvPr id="5" name="Titel 4"/>
          <p:cNvSpPr>
            <a:spLocks noGrp="1"/>
          </p:cNvSpPr>
          <p:nvPr>
            <p:ph type="title"/>
          </p:nvPr>
        </p:nvSpPr>
        <p:spPr/>
        <p:txBody>
          <a:bodyPr/>
          <a:lstStyle/>
          <a:p>
            <a:r>
              <a:rPr lang="de-DE" dirty="0" smtClean="0"/>
              <a:t>Erbengemeinschaft</a:t>
            </a:r>
            <a:endParaRPr lang="de-DE" dirty="0"/>
          </a:p>
        </p:txBody>
      </p:sp>
      <p:sp>
        <p:nvSpPr>
          <p:cNvPr id="3" name="Textfeld 2"/>
          <p:cNvSpPr txBox="1"/>
          <p:nvPr/>
        </p:nvSpPr>
        <p:spPr>
          <a:xfrm>
            <a:off x="625642" y="1772653"/>
            <a:ext cx="10435390" cy="4524315"/>
          </a:xfrm>
          <a:prstGeom prst="rect">
            <a:avLst/>
          </a:prstGeom>
          <a:noFill/>
        </p:spPr>
        <p:txBody>
          <a:bodyPr wrap="square" rtlCol="0">
            <a:spAutoFit/>
          </a:bodyPr>
          <a:lstStyle/>
          <a:p>
            <a:r>
              <a:rPr lang="de-DE" dirty="0" smtClean="0"/>
              <a:t>Eine Erbengemeinschaft entsteht, wenn jemand verstorben ist und man nicht alleine erbt, sondern zusammen mit weiteren Miterben. Damit entsteht automatisch eine Erbengemeinschaft, auch gegen den Willen der Erben. Die Einsetzung von Erben kann durch die gesetzliche Erbfolge, einem Testament oder aufgrund eines Erbvertrages entstehen. Keine Miterben sind Pflichtteilsberechtigte oder auch Vermächtnisempfänger.</a:t>
            </a:r>
          </a:p>
          <a:p>
            <a:r>
              <a:rPr lang="de-DE" dirty="0" smtClean="0"/>
              <a:t>Die Erbengemeinschaft ist eine </a:t>
            </a:r>
            <a:r>
              <a:rPr lang="de-DE" u="sng" dirty="0" smtClean="0"/>
              <a:t>Gesamthandsgemeinschaft</a:t>
            </a:r>
            <a:r>
              <a:rPr lang="de-DE" dirty="0" smtClean="0"/>
              <a:t>; keinem gehört etwas alleine, sondern alles gehört allen. Wichtige Aufgaben in dieser Zeit sind die Ermittlung des Nachlassinhalts, die laufende Verwaltung des Nachlasses, die Beschränkung der Haftung für Nachlassschulden. Es könnten sich Schwierigkeiten ergeben: </a:t>
            </a:r>
            <a:r>
              <a:rPr lang="de-DE" u="sng" dirty="0" smtClean="0"/>
              <a:t>Gesamthändische Bindung verlangt Stimmenmehrheit</a:t>
            </a:r>
            <a:r>
              <a:rPr lang="de-DE" dirty="0" smtClean="0"/>
              <a:t>, größere Verfügungen sind in der Praxis nur einstimmig möglich, Auskunftspflichten zwischen den Miterben bestehen nur eingeschränkt.</a:t>
            </a:r>
          </a:p>
          <a:p>
            <a:r>
              <a:rPr lang="de-DE" dirty="0" smtClean="0"/>
              <a:t>Die Erbengemeinschaft ist gesetzlich darauf ausgerichtet, aufgelöst zu werden. Allerdings sind fünf Jahre und mehr keine Seltenheit. Es kommen drei Möglichkeiten in Betracht: Vertragliche Einigung mit den Miterben über die Verteilung des Nachlasses; Erbteil gegen Ausgleichszahlung aufgeben; den Erbanteil an einen Dritten oder Miterben verkaufen (keine Zustimmung erforderlich). Eine Auflösung kann kurzfristig nicht erzwungen werden. Zudem hohe emotionale und zeitliche Belastung.</a:t>
            </a:r>
            <a:endParaRPr lang="de-DE" dirty="0"/>
          </a:p>
        </p:txBody>
      </p:sp>
    </p:spTree>
    <p:extLst>
      <p:ext uri="{BB962C8B-B14F-4D97-AF65-F5344CB8AC3E}">
        <p14:creationId xmlns:p14="http://schemas.microsoft.com/office/powerpoint/2010/main" val="2898266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31</a:t>
            </a:fld>
            <a:endParaRPr lang="de-DE" dirty="0"/>
          </a:p>
        </p:txBody>
      </p:sp>
      <p:sp>
        <p:nvSpPr>
          <p:cNvPr id="5" name="Titel 4"/>
          <p:cNvSpPr>
            <a:spLocks noGrp="1"/>
          </p:cNvSpPr>
          <p:nvPr>
            <p:ph type="title"/>
          </p:nvPr>
        </p:nvSpPr>
        <p:spPr/>
        <p:txBody>
          <a:bodyPr/>
          <a:lstStyle/>
          <a:p>
            <a:r>
              <a:rPr lang="de-DE" dirty="0" smtClean="0"/>
              <a:t>Familien-KG</a:t>
            </a:r>
            <a:endParaRPr lang="de-DE" dirty="0"/>
          </a:p>
        </p:txBody>
      </p:sp>
      <p:sp>
        <p:nvSpPr>
          <p:cNvPr id="3" name="Textfeld 2"/>
          <p:cNvSpPr txBox="1"/>
          <p:nvPr/>
        </p:nvSpPr>
        <p:spPr>
          <a:xfrm>
            <a:off x="625642" y="1772653"/>
            <a:ext cx="10435390" cy="3693319"/>
          </a:xfrm>
          <a:prstGeom prst="rect">
            <a:avLst/>
          </a:prstGeom>
          <a:noFill/>
        </p:spPr>
        <p:txBody>
          <a:bodyPr wrap="square" rtlCol="0">
            <a:spAutoFit/>
          </a:bodyPr>
          <a:lstStyle/>
          <a:p>
            <a:r>
              <a:rPr lang="de-DE" dirty="0" smtClean="0"/>
              <a:t>Eine Familiengesellschaft ist ein Instrument, um strukturiert Vermögenswerte innerhalb einer Familie zu übertragen. Indem Vermögenswerte von Einzelpersonen (z.B. Immobilien) in die Gesellschaft eingebracht werden, wird das Vermögen der Person(en) in der Gesellschaft als Gesellschaftsvermögen gebündelt.</a:t>
            </a:r>
          </a:p>
          <a:p>
            <a:r>
              <a:rPr lang="de-DE" dirty="0" smtClean="0"/>
              <a:t>Im Laufe der Zeit können mittels Schenkungen Anteile an der Gesellschaft beispielhaft auf Kinder oder Enkel übertragen werden. So werden Familienangehörige Mitgesellschafter.</a:t>
            </a:r>
          </a:p>
          <a:p>
            <a:r>
              <a:rPr lang="de-DE" dirty="0" smtClean="0"/>
              <a:t>Die Familien-KG bietet viel Gestaltungsfreiheit wie z.B. Art und Umfang der Beteiligung oder auch Kontroll- und Mitspracherechte.</a:t>
            </a:r>
          </a:p>
          <a:p>
            <a:r>
              <a:rPr lang="de-DE" dirty="0" smtClean="0"/>
              <a:t>Vorteile:</a:t>
            </a:r>
          </a:p>
          <a:p>
            <a:pPr marL="285750" indent="-285750">
              <a:buFontTx/>
              <a:buChar char="-"/>
            </a:pPr>
            <a:r>
              <a:rPr lang="de-DE" dirty="0" smtClean="0"/>
              <a:t>Kontrolle über das eigene Vermögen</a:t>
            </a:r>
          </a:p>
          <a:p>
            <a:pPr marL="285750" indent="-285750">
              <a:buFontTx/>
              <a:buChar char="-"/>
            </a:pPr>
            <a:r>
              <a:rPr lang="de-DE" dirty="0" smtClean="0"/>
              <a:t>Ausnutzung von steuerlichen Freibeträgen</a:t>
            </a:r>
          </a:p>
          <a:p>
            <a:pPr marL="285750" indent="-285750">
              <a:buFontTx/>
              <a:buChar char="-"/>
            </a:pPr>
            <a:r>
              <a:rPr lang="de-DE" dirty="0" smtClean="0"/>
              <a:t>Verteilung der Einkommensteuerlast auf die Gesellschafter</a:t>
            </a:r>
          </a:p>
          <a:p>
            <a:pPr marL="285750" indent="-285750">
              <a:buFontTx/>
              <a:buChar char="-"/>
            </a:pPr>
            <a:r>
              <a:rPr lang="de-DE" dirty="0" smtClean="0"/>
              <a:t>Keine Aufteilung der Vermögenswerte</a:t>
            </a:r>
            <a:endParaRPr lang="de-DE" dirty="0"/>
          </a:p>
        </p:txBody>
      </p:sp>
    </p:spTree>
    <p:extLst>
      <p:ext uri="{BB962C8B-B14F-4D97-AF65-F5344CB8AC3E}">
        <p14:creationId xmlns:p14="http://schemas.microsoft.com/office/powerpoint/2010/main" val="10951689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32</a:t>
            </a:fld>
            <a:endParaRPr lang="de-DE" dirty="0"/>
          </a:p>
        </p:txBody>
      </p:sp>
      <p:pic>
        <p:nvPicPr>
          <p:cNvPr id="3" name="Grafik 2"/>
          <p:cNvPicPr>
            <a:picLocks noChangeAspect="1"/>
          </p:cNvPicPr>
          <p:nvPr/>
        </p:nvPicPr>
        <p:blipFill>
          <a:blip r:embed="rId2"/>
          <a:stretch>
            <a:fillRect/>
          </a:stretch>
        </p:blipFill>
        <p:spPr>
          <a:xfrm>
            <a:off x="2353927" y="1809398"/>
            <a:ext cx="6505575" cy="4429125"/>
          </a:xfrm>
          <a:prstGeom prst="rect">
            <a:avLst/>
          </a:prstGeom>
        </p:spPr>
      </p:pic>
      <p:sp>
        <p:nvSpPr>
          <p:cNvPr id="5" name="Titel 4"/>
          <p:cNvSpPr>
            <a:spLocks noGrp="1"/>
          </p:cNvSpPr>
          <p:nvPr>
            <p:ph type="title"/>
          </p:nvPr>
        </p:nvSpPr>
        <p:spPr/>
        <p:txBody>
          <a:bodyPr/>
          <a:lstStyle/>
          <a:p>
            <a:r>
              <a:rPr lang="de-DE" dirty="0" smtClean="0"/>
              <a:t>Familien-KG</a:t>
            </a:r>
            <a:endParaRPr lang="de-DE" dirty="0"/>
          </a:p>
        </p:txBody>
      </p:sp>
    </p:spTree>
    <p:extLst>
      <p:ext uri="{BB962C8B-B14F-4D97-AF65-F5344CB8AC3E}">
        <p14:creationId xmlns:p14="http://schemas.microsoft.com/office/powerpoint/2010/main" val="2840934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33</a:t>
            </a:fld>
            <a:endParaRPr lang="de-DE" dirty="0"/>
          </a:p>
        </p:txBody>
      </p:sp>
      <p:sp>
        <p:nvSpPr>
          <p:cNvPr id="4" name="Textplatzhalter 3"/>
          <p:cNvSpPr>
            <a:spLocks noGrp="1"/>
          </p:cNvSpPr>
          <p:nvPr>
            <p:ph type="body" sz="half" idx="2"/>
          </p:nvPr>
        </p:nvSpPr>
        <p:spPr>
          <a:xfrm>
            <a:off x="369358" y="1636295"/>
            <a:ext cx="11343218" cy="4456530"/>
          </a:xfrm>
        </p:spPr>
        <p:txBody>
          <a:bodyPr/>
          <a:lstStyle/>
          <a:p>
            <a:r>
              <a:rPr lang="de-DE" dirty="0" smtClean="0"/>
              <a:t>Ideale verwirklichen, gemeinnützig handeln oder der Wunsch, etwas Bleibendes zu hinterlassen. All das sind gute Gründe, Teile seines Vermögens einer Stiftung zu widmen.</a:t>
            </a:r>
            <a:endParaRPr lang="de-DE" dirty="0"/>
          </a:p>
        </p:txBody>
      </p:sp>
      <p:sp>
        <p:nvSpPr>
          <p:cNvPr id="5" name="Titel 4"/>
          <p:cNvSpPr>
            <a:spLocks noGrp="1"/>
          </p:cNvSpPr>
          <p:nvPr>
            <p:ph type="title"/>
          </p:nvPr>
        </p:nvSpPr>
        <p:spPr/>
        <p:txBody>
          <a:bodyPr/>
          <a:lstStyle/>
          <a:p>
            <a:r>
              <a:rPr lang="de-DE" dirty="0" smtClean="0"/>
              <a:t>Stiftungen</a:t>
            </a:r>
            <a:endParaRPr lang="de-DE" dirty="0"/>
          </a:p>
        </p:txBody>
      </p:sp>
      <p:pic>
        <p:nvPicPr>
          <p:cNvPr id="7" name="Grafik 6"/>
          <p:cNvPicPr>
            <a:picLocks noChangeAspect="1"/>
          </p:cNvPicPr>
          <p:nvPr/>
        </p:nvPicPr>
        <p:blipFill>
          <a:blip r:embed="rId2"/>
          <a:stretch>
            <a:fillRect/>
          </a:stretch>
        </p:blipFill>
        <p:spPr>
          <a:xfrm>
            <a:off x="1144653" y="2308414"/>
            <a:ext cx="9533773" cy="4408867"/>
          </a:xfrm>
          <a:prstGeom prst="rect">
            <a:avLst/>
          </a:prstGeom>
        </p:spPr>
      </p:pic>
    </p:spTree>
    <p:extLst>
      <p:ext uri="{BB962C8B-B14F-4D97-AF65-F5344CB8AC3E}">
        <p14:creationId xmlns:p14="http://schemas.microsoft.com/office/powerpoint/2010/main" val="15232870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34</a:t>
            </a:fld>
            <a:endParaRPr lang="de-DE" dirty="0"/>
          </a:p>
        </p:txBody>
      </p:sp>
      <p:sp>
        <p:nvSpPr>
          <p:cNvPr id="5" name="Titel 4"/>
          <p:cNvSpPr>
            <a:spLocks noGrp="1"/>
          </p:cNvSpPr>
          <p:nvPr>
            <p:ph type="title"/>
          </p:nvPr>
        </p:nvSpPr>
        <p:spPr/>
        <p:txBody>
          <a:bodyPr/>
          <a:lstStyle/>
          <a:p>
            <a:r>
              <a:rPr lang="de-DE" dirty="0" smtClean="0"/>
              <a:t>Erbfolge</a:t>
            </a:r>
            <a:endParaRPr lang="de-DE" dirty="0"/>
          </a:p>
        </p:txBody>
      </p:sp>
      <p:pic>
        <p:nvPicPr>
          <p:cNvPr id="4" name="Grafik 3"/>
          <p:cNvPicPr>
            <a:picLocks noChangeAspect="1"/>
          </p:cNvPicPr>
          <p:nvPr/>
        </p:nvPicPr>
        <p:blipFill>
          <a:blip r:embed="rId2"/>
          <a:stretch>
            <a:fillRect/>
          </a:stretch>
        </p:blipFill>
        <p:spPr>
          <a:xfrm>
            <a:off x="2129014" y="1868041"/>
            <a:ext cx="7401958" cy="4734586"/>
          </a:xfrm>
          <a:prstGeom prst="rect">
            <a:avLst/>
          </a:prstGeom>
        </p:spPr>
      </p:pic>
    </p:spTree>
    <p:extLst>
      <p:ext uri="{BB962C8B-B14F-4D97-AF65-F5344CB8AC3E}">
        <p14:creationId xmlns:p14="http://schemas.microsoft.com/office/powerpoint/2010/main" val="12303451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35</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Erbfolge</a:t>
            </a:r>
            <a:endParaRPr lang="de-DE" b="1" dirty="0"/>
          </a:p>
        </p:txBody>
      </p:sp>
      <p:graphicFrame>
        <p:nvGraphicFramePr>
          <p:cNvPr id="14" name="Tabelle 13"/>
          <p:cNvGraphicFramePr>
            <a:graphicFrameLocks noGrp="1"/>
          </p:cNvGraphicFramePr>
          <p:nvPr>
            <p:extLst>
              <p:ext uri="{D42A27DB-BD31-4B8C-83A1-F6EECF244321}">
                <p14:modId xmlns:p14="http://schemas.microsoft.com/office/powerpoint/2010/main" val="313099441"/>
              </p:ext>
            </p:extLst>
          </p:nvPr>
        </p:nvGraphicFramePr>
        <p:xfrm>
          <a:off x="3631359" y="3766851"/>
          <a:ext cx="1728961" cy="358894"/>
        </p:xfrm>
        <a:graphic>
          <a:graphicData uri="http://schemas.openxmlformats.org/drawingml/2006/table">
            <a:tbl>
              <a:tblPr firstRow="1" bandRow="1"/>
              <a:tblGrid>
                <a:gridCol w="1728961"/>
              </a:tblGrid>
              <a:tr h="358894">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pPr algn="ctr"/>
                      <a:r>
                        <a:rPr lang="de-DE" sz="1400" b="0" dirty="0" smtClean="0">
                          <a:solidFill>
                            <a:schemeClr val="tx1"/>
                          </a:solidFill>
                        </a:rPr>
                        <a:t>Ehefrau</a:t>
                      </a:r>
                      <a:endParaRPr lang="de-DE" sz="1400" b="0" dirty="0">
                        <a:solidFill>
                          <a:schemeClr val="tx1"/>
                        </a:solidFill>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FB088"/>
                    </a:solidFill>
                  </a:tcPr>
                </a:tc>
              </a:tr>
            </a:tbl>
          </a:graphicData>
        </a:graphic>
      </p:graphicFrame>
      <p:pic>
        <p:nvPicPr>
          <p:cNvPr id="15" name="Grafik 14"/>
          <p:cNvPicPr>
            <a:picLocks noChangeAspect="1"/>
          </p:cNvPicPr>
          <p:nvPr/>
        </p:nvPicPr>
        <p:blipFill>
          <a:blip r:embed="rId2"/>
          <a:stretch>
            <a:fillRect/>
          </a:stretch>
        </p:blipFill>
        <p:spPr>
          <a:xfrm>
            <a:off x="4580769" y="3205567"/>
            <a:ext cx="3322608" cy="12193"/>
          </a:xfrm>
          <a:prstGeom prst="rect">
            <a:avLst/>
          </a:prstGeom>
        </p:spPr>
      </p:pic>
      <p:graphicFrame>
        <p:nvGraphicFramePr>
          <p:cNvPr id="3" name="Tabelle 2"/>
          <p:cNvGraphicFramePr>
            <a:graphicFrameLocks noGrp="1"/>
          </p:cNvGraphicFramePr>
          <p:nvPr>
            <p:extLst>
              <p:ext uri="{D42A27DB-BD31-4B8C-83A1-F6EECF244321}">
                <p14:modId xmlns:p14="http://schemas.microsoft.com/office/powerpoint/2010/main" val="1825085696"/>
              </p:ext>
            </p:extLst>
          </p:nvPr>
        </p:nvGraphicFramePr>
        <p:xfrm>
          <a:off x="3564769" y="2369213"/>
          <a:ext cx="2032000" cy="370840"/>
        </p:xfrm>
        <a:graphic>
          <a:graphicData uri="http://schemas.openxmlformats.org/drawingml/2006/table">
            <a:tbl>
              <a:tblPr firstRow="1" bandRow="1">
                <a:tableStyleId>{5C22544A-7EE6-4342-B048-85BDC9FD1C3A}</a:tableStyleId>
              </a:tblPr>
              <a:tblGrid>
                <a:gridCol w="1016000"/>
                <a:gridCol w="1016000"/>
              </a:tblGrid>
              <a:tr h="370840">
                <a:tc>
                  <a:txBody>
                    <a:bodyPr/>
                    <a:lstStyle/>
                    <a:p>
                      <a:pPr algn="ctr"/>
                      <a:r>
                        <a:rPr lang="de-DE" sz="1400" b="0" dirty="0" smtClean="0">
                          <a:solidFill>
                            <a:schemeClr val="tx1"/>
                          </a:solidFill>
                        </a:rPr>
                        <a:t>Mutter</a:t>
                      </a:r>
                      <a:endParaRPr lang="de-DE" sz="1400" b="0" dirty="0">
                        <a:solidFill>
                          <a:schemeClr val="tx1"/>
                        </a:solidFill>
                      </a:endParaRPr>
                    </a:p>
                  </a:txBody>
                  <a:tcPr>
                    <a:solidFill>
                      <a:srgbClr val="BFB088"/>
                    </a:solidFill>
                  </a:tcPr>
                </a:tc>
                <a:tc>
                  <a:txBody>
                    <a:bodyPr/>
                    <a:lstStyle/>
                    <a:p>
                      <a:pPr algn="ctr"/>
                      <a:r>
                        <a:rPr lang="de-DE" sz="1400" b="0" dirty="0" smtClean="0">
                          <a:solidFill>
                            <a:schemeClr val="tx1"/>
                          </a:solidFill>
                        </a:rPr>
                        <a:t>Vater</a:t>
                      </a:r>
                      <a:endParaRPr lang="de-DE" sz="1400" b="0" dirty="0">
                        <a:solidFill>
                          <a:schemeClr val="tx1"/>
                        </a:solidFill>
                      </a:endParaRPr>
                    </a:p>
                  </a:txBody>
                  <a:tcPr>
                    <a:solidFill>
                      <a:srgbClr val="BFB088"/>
                    </a:solidFill>
                  </a:tcPr>
                </a:tc>
              </a:tr>
            </a:tbl>
          </a:graphicData>
        </a:graphic>
      </p:graphicFrame>
      <p:cxnSp>
        <p:nvCxnSpPr>
          <p:cNvPr id="20" name="Gerade Verbindung mit Pfeil 19"/>
          <p:cNvCxnSpPr/>
          <p:nvPr/>
        </p:nvCxnSpPr>
        <p:spPr bwMode="auto">
          <a:xfrm>
            <a:off x="4580769" y="3192208"/>
            <a:ext cx="0" cy="449645"/>
          </a:xfrm>
          <a:prstGeom prst="straightConnector1">
            <a:avLst/>
          </a:prstGeom>
          <a:noFill/>
          <a:ln w="9525" cap="flat" cmpd="sng" algn="ctr">
            <a:solidFill>
              <a:schemeClr val="tx1"/>
            </a:solidFill>
            <a:prstDash val="solid"/>
            <a:round/>
            <a:headEnd type="none" w="med" len="med"/>
            <a:tailEnd type="triangle"/>
          </a:ln>
          <a:effectLst/>
        </p:spPr>
      </p:cxnSp>
      <p:cxnSp>
        <p:nvCxnSpPr>
          <p:cNvPr id="21" name="Gerade Verbindung mit Pfeil 20"/>
          <p:cNvCxnSpPr/>
          <p:nvPr/>
        </p:nvCxnSpPr>
        <p:spPr bwMode="auto">
          <a:xfrm>
            <a:off x="7901403" y="3192209"/>
            <a:ext cx="0" cy="449645"/>
          </a:xfrm>
          <a:prstGeom prst="straightConnector1">
            <a:avLst/>
          </a:prstGeom>
          <a:noFill/>
          <a:ln w="9525" cap="flat" cmpd="sng" algn="ctr">
            <a:solidFill>
              <a:schemeClr val="tx1"/>
            </a:solidFill>
            <a:prstDash val="solid"/>
            <a:round/>
            <a:headEnd type="none" w="med" len="med"/>
            <a:tailEnd type="triangle"/>
          </a:ln>
          <a:effectLst/>
        </p:spPr>
      </p:cxnSp>
      <p:graphicFrame>
        <p:nvGraphicFramePr>
          <p:cNvPr id="22" name="Tabelle 21"/>
          <p:cNvGraphicFramePr>
            <a:graphicFrameLocks noGrp="1"/>
          </p:cNvGraphicFramePr>
          <p:nvPr>
            <p:extLst>
              <p:ext uri="{D42A27DB-BD31-4B8C-83A1-F6EECF244321}">
                <p14:modId xmlns:p14="http://schemas.microsoft.com/office/powerpoint/2010/main" val="2028098417"/>
              </p:ext>
            </p:extLst>
          </p:nvPr>
        </p:nvGraphicFramePr>
        <p:xfrm>
          <a:off x="6916627" y="3747060"/>
          <a:ext cx="1728961" cy="358894"/>
        </p:xfrm>
        <a:graphic>
          <a:graphicData uri="http://schemas.openxmlformats.org/drawingml/2006/table">
            <a:tbl>
              <a:tblPr firstRow="1" bandRow="1"/>
              <a:tblGrid>
                <a:gridCol w="1728961"/>
              </a:tblGrid>
              <a:tr h="358894">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pPr algn="ctr"/>
                      <a:r>
                        <a:rPr lang="de-DE" sz="1400" b="0" dirty="0" smtClean="0">
                          <a:solidFill>
                            <a:schemeClr val="tx1"/>
                          </a:solidFill>
                        </a:rPr>
                        <a:t>Ex-Ehegatte</a:t>
                      </a:r>
                      <a:endParaRPr lang="de-DE" sz="1400" b="0" dirty="0">
                        <a:solidFill>
                          <a:schemeClr val="tx1"/>
                        </a:solidFill>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FB088"/>
                    </a:solidFill>
                  </a:tcPr>
                </a:tc>
              </a:tr>
            </a:tbl>
          </a:graphicData>
        </a:graphic>
      </p:graphicFrame>
      <p:cxnSp>
        <p:nvCxnSpPr>
          <p:cNvPr id="23" name="Gerade Verbindung mit Pfeil 22"/>
          <p:cNvCxnSpPr/>
          <p:nvPr/>
        </p:nvCxnSpPr>
        <p:spPr bwMode="auto">
          <a:xfrm>
            <a:off x="4580769" y="2768115"/>
            <a:ext cx="0" cy="449645"/>
          </a:xfrm>
          <a:prstGeom prst="straightConnector1">
            <a:avLst/>
          </a:prstGeom>
          <a:noFill/>
          <a:ln w="9525" cap="flat" cmpd="sng" algn="ctr">
            <a:solidFill>
              <a:schemeClr val="tx1"/>
            </a:solidFill>
            <a:prstDash val="solid"/>
            <a:round/>
            <a:headEnd type="none" w="med" len="med"/>
            <a:tailEnd type="triangle"/>
          </a:ln>
          <a:effectLst/>
        </p:spPr>
      </p:cxnSp>
      <p:cxnSp>
        <p:nvCxnSpPr>
          <p:cNvPr id="24" name="Gerade Verbindung mit Pfeil 23"/>
          <p:cNvCxnSpPr/>
          <p:nvPr/>
        </p:nvCxnSpPr>
        <p:spPr bwMode="auto">
          <a:xfrm>
            <a:off x="4580769" y="4123237"/>
            <a:ext cx="0" cy="449645"/>
          </a:xfrm>
          <a:prstGeom prst="straightConnector1">
            <a:avLst/>
          </a:prstGeom>
          <a:noFill/>
          <a:ln w="9525" cap="flat" cmpd="sng" algn="ctr">
            <a:solidFill>
              <a:schemeClr val="tx1"/>
            </a:solidFill>
            <a:prstDash val="solid"/>
            <a:round/>
            <a:headEnd type="none" w="med" len="med"/>
            <a:tailEnd type="triangle"/>
          </a:ln>
          <a:effectLst/>
        </p:spPr>
      </p:cxnSp>
      <p:cxnSp>
        <p:nvCxnSpPr>
          <p:cNvPr id="25" name="Gerade Verbindung mit Pfeil 24"/>
          <p:cNvCxnSpPr/>
          <p:nvPr/>
        </p:nvCxnSpPr>
        <p:spPr bwMode="auto">
          <a:xfrm>
            <a:off x="7889674" y="4123237"/>
            <a:ext cx="0" cy="449645"/>
          </a:xfrm>
          <a:prstGeom prst="straightConnector1">
            <a:avLst/>
          </a:prstGeom>
          <a:noFill/>
          <a:ln w="9525" cap="flat" cmpd="sng" algn="ctr">
            <a:solidFill>
              <a:schemeClr val="tx1"/>
            </a:solidFill>
            <a:prstDash val="solid"/>
            <a:round/>
            <a:headEnd type="none" w="med" len="med"/>
            <a:tailEnd type="triangle"/>
          </a:ln>
          <a:effectLst/>
        </p:spPr>
      </p:cxnSp>
      <p:graphicFrame>
        <p:nvGraphicFramePr>
          <p:cNvPr id="26" name="Tabelle 25"/>
          <p:cNvGraphicFramePr>
            <a:graphicFrameLocks noGrp="1"/>
          </p:cNvGraphicFramePr>
          <p:nvPr>
            <p:extLst>
              <p:ext uri="{D42A27DB-BD31-4B8C-83A1-F6EECF244321}">
                <p14:modId xmlns:p14="http://schemas.microsoft.com/office/powerpoint/2010/main" val="3411705053"/>
              </p:ext>
            </p:extLst>
          </p:nvPr>
        </p:nvGraphicFramePr>
        <p:xfrm>
          <a:off x="3658791" y="5033455"/>
          <a:ext cx="1728961" cy="358894"/>
        </p:xfrm>
        <a:graphic>
          <a:graphicData uri="http://schemas.openxmlformats.org/drawingml/2006/table">
            <a:tbl>
              <a:tblPr firstRow="1" bandRow="1"/>
              <a:tblGrid>
                <a:gridCol w="1728961"/>
              </a:tblGrid>
              <a:tr h="358894">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pPr algn="ctr"/>
                      <a:r>
                        <a:rPr lang="de-DE" sz="1400" b="0" dirty="0" smtClean="0">
                          <a:solidFill>
                            <a:schemeClr val="tx1"/>
                          </a:solidFill>
                        </a:rPr>
                        <a:t>Tochter 1</a:t>
                      </a:r>
                      <a:endParaRPr lang="de-DE" sz="1400" b="0" dirty="0">
                        <a:solidFill>
                          <a:schemeClr val="tx1"/>
                        </a:solidFill>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FB088"/>
                    </a:solidFill>
                  </a:tcPr>
                </a:tc>
              </a:tr>
            </a:tbl>
          </a:graphicData>
        </a:graphic>
      </p:graphicFrame>
      <p:graphicFrame>
        <p:nvGraphicFramePr>
          <p:cNvPr id="27" name="Tabelle 26"/>
          <p:cNvGraphicFramePr>
            <a:graphicFrameLocks noGrp="1"/>
          </p:cNvGraphicFramePr>
          <p:nvPr>
            <p:extLst>
              <p:ext uri="{D42A27DB-BD31-4B8C-83A1-F6EECF244321}">
                <p14:modId xmlns:p14="http://schemas.microsoft.com/office/powerpoint/2010/main" val="277447720"/>
              </p:ext>
            </p:extLst>
          </p:nvPr>
        </p:nvGraphicFramePr>
        <p:xfrm>
          <a:off x="6942596" y="5034720"/>
          <a:ext cx="1728961" cy="358894"/>
        </p:xfrm>
        <a:graphic>
          <a:graphicData uri="http://schemas.openxmlformats.org/drawingml/2006/table">
            <a:tbl>
              <a:tblPr firstRow="1" bandRow="1"/>
              <a:tblGrid>
                <a:gridCol w="1728961"/>
              </a:tblGrid>
              <a:tr h="358894">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pPr algn="ctr"/>
                      <a:r>
                        <a:rPr lang="de-DE" sz="1400" b="0" dirty="0" smtClean="0">
                          <a:solidFill>
                            <a:schemeClr val="tx1"/>
                          </a:solidFill>
                        </a:rPr>
                        <a:t>Tochter 2</a:t>
                      </a:r>
                      <a:endParaRPr lang="de-DE" sz="1400" b="0" dirty="0">
                        <a:solidFill>
                          <a:schemeClr val="tx1"/>
                        </a:solidFill>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FB088"/>
                    </a:solidFill>
                  </a:tcPr>
                </a:tc>
              </a:tr>
            </a:tbl>
          </a:graphicData>
        </a:graphic>
      </p:graphicFrame>
      <p:pic>
        <p:nvPicPr>
          <p:cNvPr id="4" name="Grafik 3"/>
          <p:cNvPicPr>
            <a:picLocks noChangeAspect="1"/>
          </p:cNvPicPr>
          <p:nvPr/>
        </p:nvPicPr>
        <p:blipFill>
          <a:blip r:embed="rId3"/>
          <a:stretch>
            <a:fillRect/>
          </a:stretch>
        </p:blipFill>
        <p:spPr>
          <a:xfrm>
            <a:off x="5661794" y="3639321"/>
            <a:ext cx="899591" cy="746328"/>
          </a:xfrm>
          <a:prstGeom prst="rect">
            <a:avLst/>
          </a:prstGeom>
        </p:spPr>
      </p:pic>
      <p:pic>
        <p:nvPicPr>
          <p:cNvPr id="28" name="Grafik 27"/>
          <p:cNvPicPr>
            <a:picLocks noChangeAspect="1"/>
          </p:cNvPicPr>
          <p:nvPr/>
        </p:nvPicPr>
        <p:blipFill>
          <a:blip r:embed="rId2"/>
          <a:stretch>
            <a:fillRect/>
          </a:stretch>
        </p:blipFill>
        <p:spPr>
          <a:xfrm>
            <a:off x="4580769" y="4572882"/>
            <a:ext cx="3322608" cy="12193"/>
          </a:xfrm>
          <a:prstGeom prst="rect">
            <a:avLst/>
          </a:prstGeom>
        </p:spPr>
      </p:pic>
      <p:cxnSp>
        <p:nvCxnSpPr>
          <p:cNvPr id="29" name="Gerade Verbindung mit Pfeil 28"/>
          <p:cNvCxnSpPr/>
          <p:nvPr/>
        </p:nvCxnSpPr>
        <p:spPr bwMode="auto">
          <a:xfrm>
            <a:off x="6116485" y="4585075"/>
            <a:ext cx="0" cy="449645"/>
          </a:xfrm>
          <a:prstGeom prst="straightConnector1">
            <a:avLst/>
          </a:prstGeom>
          <a:noFill/>
          <a:ln w="9525" cap="flat" cmpd="sng" algn="ctr">
            <a:solidFill>
              <a:schemeClr val="tx1"/>
            </a:solidFill>
            <a:prstDash val="solid"/>
            <a:round/>
            <a:headEnd type="none" w="med" len="med"/>
            <a:tailEnd type="triangle"/>
          </a:ln>
          <a:effectLst/>
        </p:spPr>
      </p:cxnSp>
      <p:pic>
        <p:nvPicPr>
          <p:cNvPr id="8" name="Grafik 7"/>
          <p:cNvPicPr>
            <a:picLocks noChangeAspect="1"/>
          </p:cNvPicPr>
          <p:nvPr/>
        </p:nvPicPr>
        <p:blipFill>
          <a:blip r:embed="rId4"/>
          <a:stretch>
            <a:fillRect/>
          </a:stretch>
        </p:blipFill>
        <p:spPr>
          <a:xfrm>
            <a:off x="2988303" y="3530507"/>
            <a:ext cx="504895" cy="809738"/>
          </a:xfrm>
          <a:prstGeom prst="rect">
            <a:avLst/>
          </a:prstGeom>
        </p:spPr>
      </p:pic>
      <p:pic>
        <p:nvPicPr>
          <p:cNvPr id="9" name="Grafik 8"/>
          <p:cNvPicPr>
            <a:picLocks noChangeAspect="1"/>
          </p:cNvPicPr>
          <p:nvPr/>
        </p:nvPicPr>
        <p:blipFill>
          <a:blip r:embed="rId4"/>
          <a:stretch>
            <a:fillRect/>
          </a:stretch>
        </p:blipFill>
        <p:spPr>
          <a:xfrm>
            <a:off x="2988303" y="4824120"/>
            <a:ext cx="504895" cy="809738"/>
          </a:xfrm>
          <a:prstGeom prst="rect">
            <a:avLst/>
          </a:prstGeom>
        </p:spPr>
      </p:pic>
      <p:pic>
        <p:nvPicPr>
          <p:cNvPr id="16" name="Grafik 15"/>
          <p:cNvPicPr>
            <a:picLocks noChangeAspect="1"/>
          </p:cNvPicPr>
          <p:nvPr/>
        </p:nvPicPr>
        <p:blipFill>
          <a:blip r:embed="rId4"/>
          <a:stretch>
            <a:fillRect/>
          </a:stretch>
        </p:blipFill>
        <p:spPr>
          <a:xfrm>
            <a:off x="6367254" y="4839852"/>
            <a:ext cx="504895" cy="809738"/>
          </a:xfrm>
          <a:prstGeom prst="rect">
            <a:avLst/>
          </a:prstGeom>
        </p:spPr>
      </p:pic>
      <p:pic>
        <p:nvPicPr>
          <p:cNvPr id="17" name="Grafik 16"/>
          <p:cNvPicPr>
            <a:picLocks noChangeAspect="1"/>
          </p:cNvPicPr>
          <p:nvPr/>
        </p:nvPicPr>
        <p:blipFill>
          <a:blip r:embed="rId5"/>
          <a:stretch>
            <a:fillRect/>
          </a:stretch>
        </p:blipFill>
        <p:spPr>
          <a:xfrm>
            <a:off x="8865019" y="4012485"/>
            <a:ext cx="1762371" cy="1419423"/>
          </a:xfrm>
          <a:prstGeom prst="rect">
            <a:avLst/>
          </a:prstGeom>
        </p:spPr>
      </p:pic>
    </p:spTree>
    <p:extLst>
      <p:ext uri="{BB962C8B-B14F-4D97-AF65-F5344CB8AC3E}">
        <p14:creationId xmlns:p14="http://schemas.microsoft.com/office/powerpoint/2010/main" val="19918480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36</a:t>
            </a:fld>
            <a:endParaRPr lang="de-DE" dirty="0"/>
          </a:p>
        </p:txBody>
      </p:sp>
      <p:sp>
        <p:nvSpPr>
          <p:cNvPr id="5" name="Titel 4"/>
          <p:cNvSpPr>
            <a:spLocks noGrp="1"/>
          </p:cNvSpPr>
          <p:nvPr>
            <p:ph type="title"/>
          </p:nvPr>
        </p:nvSpPr>
        <p:spPr/>
        <p:txBody>
          <a:bodyPr/>
          <a:lstStyle/>
          <a:p>
            <a:r>
              <a:rPr lang="de-DE" dirty="0" smtClean="0"/>
              <a:t>Erbfolge</a:t>
            </a:r>
            <a:endParaRPr lang="de-DE" dirty="0"/>
          </a:p>
        </p:txBody>
      </p:sp>
      <p:sp>
        <p:nvSpPr>
          <p:cNvPr id="3" name="Textfeld 2"/>
          <p:cNvSpPr txBox="1"/>
          <p:nvPr/>
        </p:nvSpPr>
        <p:spPr>
          <a:xfrm>
            <a:off x="625641" y="1772653"/>
            <a:ext cx="10629791" cy="4524315"/>
          </a:xfrm>
          <a:prstGeom prst="rect">
            <a:avLst/>
          </a:prstGeom>
          <a:noFill/>
        </p:spPr>
        <p:txBody>
          <a:bodyPr wrap="square" rtlCol="0">
            <a:spAutoFit/>
          </a:bodyPr>
          <a:lstStyle/>
          <a:p>
            <a:r>
              <a:rPr lang="de-DE" dirty="0">
                <a:solidFill>
                  <a:srgbClr val="1D2D4B"/>
                </a:solidFill>
              </a:rPr>
              <a:t>Die Ostman-Gewürze kennt ja sicherlich jeder aus dem Supermarktregal. Die waren zu dem Zeitpunkt Marktführer in Deutschland und Frau Ostmann eine der </a:t>
            </a:r>
            <a:r>
              <a:rPr lang="de-DE" dirty="0" smtClean="0">
                <a:solidFill>
                  <a:srgbClr val="1D2D4B"/>
                </a:solidFill>
              </a:rPr>
              <a:t>Hauptgesellschafter.</a:t>
            </a:r>
          </a:p>
          <a:p>
            <a:endParaRPr lang="de-DE" dirty="0">
              <a:solidFill>
                <a:srgbClr val="1D2D4B"/>
              </a:solidFill>
            </a:endParaRPr>
          </a:p>
          <a:p>
            <a:r>
              <a:rPr lang="de-DE" dirty="0" smtClean="0">
                <a:solidFill>
                  <a:srgbClr val="1D2D4B"/>
                </a:solidFill>
              </a:rPr>
              <a:t>Sie </a:t>
            </a:r>
            <a:r>
              <a:rPr lang="de-DE" dirty="0">
                <a:solidFill>
                  <a:srgbClr val="1D2D4B"/>
                </a:solidFill>
              </a:rPr>
              <a:t>war geschieden und hatte mit ihrem Ex-Mann zwei gemeinsame Töchter. Sie hatte ihren Anwalt aufgefordert, ein Testament zu machen, weil sie verhindern wollte, dass ihr Ex-Mann etwas bekommt. Ihr Anwalt betonte, dass dies gar nicht nötig sei, weil sie rechtskräftig geschieden war</a:t>
            </a:r>
            <a:r>
              <a:rPr lang="de-DE" dirty="0" smtClean="0">
                <a:solidFill>
                  <a:srgbClr val="1D2D4B"/>
                </a:solidFill>
              </a:rPr>
              <a:t>.</a:t>
            </a:r>
          </a:p>
          <a:p>
            <a:endParaRPr lang="de-DE" dirty="0">
              <a:solidFill>
                <a:srgbClr val="1D2D4B"/>
              </a:solidFill>
            </a:endParaRPr>
          </a:p>
          <a:p>
            <a:r>
              <a:rPr lang="de-DE" dirty="0">
                <a:solidFill>
                  <a:srgbClr val="1D2D4B"/>
                </a:solidFill>
              </a:rPr>
              <a:t>Doch dann hatte Frau Ostmann einen bedauerlichen Verkehrsunfall, in dessen Folge erst sie und ihre eine Tochter und dann auch die andere Tochter verstarben und dann genau das passierte, was nicht passieren sollte</a:t>
            </a:r>
            <a:r>
              <a:rPr lang="de-DE" dirty="0" smtClean="0">
                <a:solidFill>
                  <a:srgbClr val="1D2D4B"/>
                </a:solidFill>
              </a:rPr>
              <a:t>.</a:t>
            </a:r>
            <a:endParaRPr lang="de-DE" dirty="0">
              <a:solidFill>
                <a:srgbClr val="1D2D4B"/>
              </a:solidFill>
            </a:endParaRPr>
          </a:p>
          <a:p>
            <a:r>
              <a:rPr lang="de-DE" dirty="0" smtClean="0">
                <a:solidFill>
                  <a:srgbClr val="1D2D4B"/>
                </a:solidFill>
              </a:rPr>
              <a:t>Das </a:t>
            </a:r>
            <a:r>
              <a:rPr lang="de-DE" dirty="0">
                <a:solidFill>
                  <a:srgbClr val="1D2D4B"/>
                </a:solidFill>
              </a:rPr>
              <a:t>heißt, in dem Moment als Mutter und Tochter starben, ging das Erbe zu 100 Prozent auf die zweite Tochter </a:t>
            </a:r>
            <a:r>
              <a:rPr lang="de-DE" dirty="0" smtClean="0">
                <a:solidFill>
                  <a:srgbClr val="1D2D4B"/>
                </a:solidFill>
              </a:rPr>
              <a:t>über.</a:t>
            </a:r>
          </a:p>
          <a:p>
            <a:r>
              <a:rPr lang="de-DE" dirty="0">
                <a:solidFill>
                  <a:srgbClr val="1D2D4B"/>
                </a:solidFill>
              </a:rPr>
              <a:t>Und die zweite Tochter war ja noch klein und hatte keine eigenen Kinder. Deswegen war ihr Vater, also der Ex-Mann von Frau Ostmann, der nächste Verwandte. Der hat dann als Alleinerbe die Nachfolge angetreten, das gesamte Vermögen geerbt, ist Hauptgesellschafter von Ostmann geworden und hat die Firma </a:t>
            </a:r>
            <a:r>
              <a:rPr lang="de-DE" dirty="0" smtClean="0">
                <a:solidFill>
                  <a:srgbClr val="1D2D4B"/>
                </a:solidFill>
              </a:rPr>
              <a:t>verkauft.</a:t>
            </a:r>
            <a:endParaRPr lang="de-DE" dirty="0">
              <a:solidFill>
                <a:srgbClr val="1D2D4B"/>
              </a:solidFill>
            </a:endParaRPr>
          </a:p>
        </p:txBody>
      </p:sp>
    </p:spTree>
    <p:extLst>
      <p:ext uri="{BB962C8B-B14F-4D97-AF65-F5344CB8AC3E}">
        <p14:creationId xmlns:p14="http://schemas.microsoft.com/office/powerpoint/2010/main" val="9221402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37</a:t>
            </a:fld>
            <a:endParaRPr lang="de-DE" dirty="0"/>
          </a:p>
        </p:txBody>
      </p:sp>
      <p:sp>
        <p:nvSpPr>
          <p:cNvPr id="5" name="Titel 4"/>
          <p:cNvSpPr>
            <a:spLocks noGrp="1"/>
          </p:cNvSpPr>
          <p:nvPr>
            <p:ph type="title"/>
          </p:nvPr>
        </p:nvSpPr>
        <p:spPr/>
        <p:txBody>
          <a:bodyPr/>
          <a:lstStyle/>
          <a:p>
            <a:endParaRPr lang="de-DE" dirty="0"/>
          </a:p>
        </p:txBody>
      </p:sp>
      <p:sp>
        <p:nvSpPr>
          <p:cNvPr id="3" name="Textfeld 2"/>
          <p:cNvSpPr txBox="1"/>
          <p:nvPr/>
        </p:nvSpPr>
        <p:spPr>
          <a:xfrm>
            <a:off x="575765" y="3377629"/>
            <a:ext cx="10435390" cy="646331"/>
          </a:xfrm>
          <a:prstGeom prst="rect">
            <a:avLst/>
          </a:prstGeom>
          <a:noFill/>
        </p:spPr>
        <p:txBody>
          <a:bodyPr wrap="square" rtlCol="0">
            <a:spAutoFit/>
          </a:bodyPr>
          <a:lstStyle/>
          <a:p>
            <a:pPr algn="ctr"/>
            <a:r>
              <a:rPr lang="de-DE" sz="3600" dirty="0" smtClean="0">
                <a:solidFill>
                  <a:srgbClr val="1D2D4B"/>
                </a:solidFill>
              </a:rPr>
              <a:t>3 Fragen</a:t>
            </a:r>
            <a:endParaRPr lang="de-DE" sz="3600" dirty="0">
              <a:solidFill>
                <a:srgbClr val="1D2D4B"/>
              </a:solidFill>
            </a:endParaRPr>
          </a:p>
        </p:txBody>
      </p:sp>
    </p:spTree>
    <p:extLst>
      <p:ext uri="{BB962C8B-B14F-4D97-AF65-F5344CB8AC3E}">
        <p14:creationId xmlns:p14="http://schemas.microsoft.com/office/powerpoint/2010/main" val="897610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a:t>
            </a:fld>
            <a:endParaRPr lang="de-DE" dirty="0"/>
          </a:p>
        </p:txBody>
      </p:sp>
      <p:sp>
        <p:nvSpPr>
          <p:cNvPr id="4" name="Textplatzhalter 3"/>
          <p:cNvSpPr>
            <a:spLocks noGrp="1"/>
          </p:cNvSpPr>
          <p:nvPr>
            <p:ph type="body" sz="half" idx="2"/>
          </p:nvPr>
        </p:nvSpPr>
        <p:spPr>
          <a:xfrm>
            <a:off x="369358" y="1646645"/>
            <a:ext cx="5667300" cy="4559946"/>
          </a:xfrm>
          <a:solidFill>
            <a:schemeClr val="bg1"/>
          </a:solidFill>
        </p:spPr>
        <p:txBody>
          <a:bodyPr/>
          <a:lstStyle/>
          <a:p>
            <a:r>
              <a:rPr lang="de-DE" sz="3200" b="1" dirty="0" smtClean="0"/>
              <a:t>Eheliche Güterstände</a:t>
            </a:r>
          </a:p>
          <a:p>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3" name="Grafik 2"/>
          <p:cNvPicPr>
            <a:picLocks noChangeAspect="1"/>
          </p:cNvPicPr>
          <p:nvPr/>
        </p:nvPicPr>
        <p:blipFill>
          <a:blip r:embed="rId2"/>
          <a:stretch>
            <a:fillRect/>
          </a:stretch>
        </p:blipFill>
        <p:spPr>
          <a:xfrm>
            <a:off x="369358" y="2279208"/>
            <a:ext cx="11192161" cy="3927383"/>
          </a:xfrm>
          <a:prstGeom prst="rect">
            <a:avLst/>
          </a:prstGeom>
        </p:spPr>
      </p:pic>
    </p:spTree>
    <p:extLst>
      <p:ext uri="{BB962C8B-B14F-4D97-AF65-F5344CB8AC3E}">
        <p14:creationId xmlns:p14="http://schemas.microsoft.com/office/powerpoint/2010/main" val="7969912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a:t>
            </a:fld>
            <a:endParaRPr lang="de-DE" dirty="0"/>
          </a:p>
        </p:txBody>
      </p:sp>
      <p:sp>
        <p:nvSpPr>
          <p:cNvPr id="4" name="Textplatzhalter 3"/>
          <p:cNvSpPr>
            <a:spLocks noGrp="1"/>
          </p:cNvSpPr>
          <p:nvPr>
            <p:ph type="body" sz="half" idx="2"/>
          </p:nvPr>
        </p:nvSpPr>
        <p:spPr>
          <a:xfrm>
            <a:off x="369358" y="1646645"/>
            <a:ext cx="5667300" cy="4559946"/>
          </a:xfrm>
          <a:solidFill>
            <a:schemeClr val="bg1"/>
          </a:solidFill>
        </p:spPr>
        <p:txBody>
          <a:bodyPr/>
          <a:lstStyle/>
          <a:p>
            <a:r>
              <a:rPr lang="de-DE" sz="3200" b="1" dirty="0" smtClean="0"/>
              <a:t>Definition Zugewinn</a:t>
            </a:r>
          </a:p>
          <a:p>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6" name="Grafik 5"/>
          <p:cNvPicPr>
            <a:picLocks noChangeAspect="1"/>
          </p:cNvPicPr>
          <p:nvPr/>
        </p:nvPicPr>
        <p:blipFill>
          <a:blip r:embed="rId2"/>
          <a:stretch>
            <a:fillRect/>
          </a:stretch>
        </p:blipFill>
        <p:spPr>
          <a:xfrm>
            <a:off x="369358" y="2253164"/>
            <a:ext cx="3820058" cy="3953427"/>
          </a:xfrm>
          <a:prstGeom prst="rect">
            <a:avLst/>
          </a:prstGeom>
        </p:spPr>
      </p:pic>
      <p:pic>
        <p:nvPicPr>
          <p:cNvPr id="7" name="Grafik 6"/>
          <p:cNvPicPr>
            <a:picLocks noChangeAspect="1"/>
          </p:cNvPicPr>
          <p:nvPr/>
        </p:nvPicPr>
        <p:blipFill>
          <a:blip r:embed="rId3"/>
          <a:stretch>
            <a:fillRect/>
          </a:stretch>
        </p:blipFill>
        <p:spPr>
          <a:xfrm>
            <a:off x="5086153" y="2253164"/>
            <a:ext cx="5597411" cy="3933560"/>
          </a:xfrm>
          <a:prstGeom prst="rect">
            <a:avLst/>
          </a:prstGeom>
        </p:spPr>
      </p:pic>
    </p:spTree>
    <p:extLst>
      <p:ext uri="{BB962C8B-B14F-4D97-AF65-F5344CB8AC3E}">
        <p14:creationId xmlns:p14="http://schemas.microsoft.com/office/powerpoint/2010/main" val="809351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a:t>
            </a:fld>
            <a:endParaRPr lang="de-DE" dirty="0"/>
          </a:p>
        </p:txBody>
      </p:sp>
      <p:sp>
        <p:nvSpPr>
          <p:cNvPr id="4" name="Textplatzhalter 3"/>
          <p:cNvSpPr>
            <a:spLocks noGrp="1"/>
          </p:cNvSpPr>
          <p:nvPr>
            <p:ph type="body" sz="half" idx="2"/>
          </p:nvPr>
        </p:nvSpPr>
        <p:spPr>
          <a:xfrm>
            <a:off x="369358" y="1646645"/>
            <a:ext cx="5667300" cy="4559946"/>
          </a:xfrm>
          <a:solidFill>
            <a:schemeClr val="bg1"/>
          </a:solidFill>
        </p:spPr>
        <p:txBody>
          <a:bodyPr/>
          <a:lstStyle/>
          <a:p>
            <a:r>
              <a:rPr lang="de-DE" sz="3200" b="1" dirty="0" smtClean="0"/>
              <a:t>Zugewinn-Ausgleich</a:t>
            </a:r>
          </a:p>
          <a:p>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3" name="Grafik 2"/>
          <p:cNvPicPr>
            <a:picLocks noChangeAspect="1"/>
          </p:cNvPicPr>
          <p:nvPr/>
        </p:nvPicPr>
        <p:blipFill>
          <a:blip r:embed="rId2"/>
          <a:stretch>
            <a:fillRect/>
          </a:stretch>
        </p:blipFill>
        <p:spPr>
          <a:xfrm>
            <a:off x="369358" y="2395694"/>
            <a:ext cx="10155413" cy="3810897"/>
          </a:xfrm>
          <a:prstGeom prst="rect">
            <a:avLst/>
          </a:prstGeom>
        </p:spPr>
      </p:pic>
    </p:spTree>
    <p:extLst>
      <p:ext uri="{BB962C8B-B14F-4D97-AF65-F5344CB8AC3E}">
        <p14:creationId xmlns:p14="http://schemas.microsoft.com/office/powerpoint/2010/main" val="12239378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a:t>
            </a:fld>
            <a:endParaRPr lang="de-DE" dirty="0"/>
          </a:p>
        </p:txBody>
      </p:sp>
      <p:sp>
        <p:nvSpPr>
          <p:cNvPr id="4" name="Textplatzhalter 3"/>
          <p:cNvSpPr>
            <a:spLocks noGrp="1"/>
          </p:cNvSpPr>
          <p:nvPr>
            <p:ph type="body" sz="half" idx="2"/>
          </p:nvPr>
        </p:nvSpPr>
        <p:spPr>
          <a:xfrm>
            <a:off x="369358" y="1526720"/>
            <a:ext cx="11454222" cy="4825435"/>
          </a:xfrm>
          <a:solidFill>
            <a:schemeClr val="bg1"/>
          </a:solidFill>
        </p:spPr>
        <p:txBody>
          <a:bodyPr/>
          <a:lstStyle/>
          <a:p>
            <a:r>
              <a:rPr lang="de-DE" sz="2400" b="1" dirty="0" smtClean="0"/>
              <a:t>Gütertrennung</a:t>
            </a:r>
          </a:p>
          <a:p>
            <a:r>
              <a:rPr lang="de-DE" sz="2400" dirty="0"/>
              <a:t>Die Gütertrennung kann nur durch einen notariellen Vertrag (Ehevertrag) vereinbart werden. Jeder Ehegatte muss sein Vermögen selbst verwalten. Das gilt für bereits bei Eheschluss vorhandenes Vermögen wie auch für das während der Ehezeit erworbene Vermögen</a:t>
            </a:r>
            <a:r>
              <a:rPr lang="de-DE" sz="2400" dirty="0" smtClean="0"/>
              <a:t>.</a:t>
            </a:r>
          </a:p>
          <a:p>
            <a:endParaRPr lang="de-DE" sz="2400" dirty="0" smtClean="0"/>
          </a:p>
          <a:p>
            <a:r>
              <a:rPr lang="de-DE" sz="2400" b="1" dirty="0" smtClean="0"/>
              <a:t>Gütergemeinschaft</a:t>
            </a:r>
          </a:p>
          <a:p>
            <a:r>
              <a:rPr lang="de-DE" sz="2400" dirty="0"/>
              <a:t>Die Gütergemeinschaft ist wie die Gütertrennung ein familienrechtlicher Güterstand zwischen Eheleuten oder eingetragenen Lebenspartnern. Wenn die Eheleute im Ehevertrag eine Gütergemeinschaft vereinbaren, wird alles, was während der Ehe erworben wird, gemeinschaftliches Vermögen der Ehegatten. Dadurch ergeben sich eher Streitfälle und die rechtlichen Vorschriften sind auch kompliziert, so dass diese Form des Güterstandes zu Recht nur selten gewählt wird.</a:t>
            </a:r>
            <a:endParaRPr lang="de-DE" sz="2400" b="1" dirty="0"/>
          </a:p>
          <a:p>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Ehevertrag</a:t>
            </a:r>
            <a:endParaRPr lang="de-DE" b="1" dirty="0"/>
          </a:p>
        </p:txBody>
      </p:sp>
    </p:spTree>
    <p:extLst>
      <p:ext uri="{BB962C8B-B14F-4D97-AF65-F5344CB8AC3E}">
        <p14:creationId xmlns:p14="http://schemas.microsoft.com/office/powerpoint/2010/main" val="22114827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a:t>
            </a:fld>
            <a:endParaRPr lang="de-DE" dirty="0"/>
          </a:p>
        </p:txBody>
      </p:sp>
      <p:sp>
        <p:nvSpPr>
          <p:cNvPr id="4" name="Textplatzhalter 3"/>
          <p:cNvSpPr>
            <a:spLocks noGrp="1"/>
          </p:cNvSpPr>
          <p:nvPr>
            <p:ph type="body" sz="half" idx="2"/>
          </p:nvPr>
        </p:nvSpPr>
        <p:spPr>
          <a:xfrm>
            <a:off x="369358" y="1526720"/>
            <a:ext cx="11454222" cy="4982145"/>
          </a:xfrm>
          <a:solidFill>
            <a:schemeClr val="bg1"/>
          </a:solidFill>
        </p:spPr>
        <p:txBody>
          <a:bodyPr/>
          <a:lstStyle/>
          <a:p>
            <a:endParaRPr lang="de-DE" sz="1200" b="1" dirty="0" smtClean="0"/>
          </a:p>
          <a:p>
            <a:endParaRPr lang="de-DE" sz="1200" b="1" dirty="0"/>
          </a:p>
          <a:p>
            <a:endParaRPr lang="de-DE" sz="1200" b="1" dirty="0" smtClean="0"/>
          </a:p>
          <a:p>
            <a:endParaRPr lang="de-DE" sz="1200" b="1" dirty="0"/>
          </a:p>
          <a:p>
            <a:endParaRPr lang="de-DE" sz="1200" b="1" dirty="0" smtClean="0"/>
          </a:p>
          <a:p>
            <a:endParaRPr lang="de-DE" sz="1200" b="1" dirty="0"/>
          </a:p>
          <a:p>
            <a:endParaRPr lang="de-DE" sz="1200" b="1" dirty="0" smtClean="0"/>
          </a:p>
          <a:p>
            <a:endParaRPr lang="de-DE" sz="1200" b="1" dirty="0"/>
          </a:p>
          <a:p>
            <a:endParaRPr lang="de-DE" sz="1200" b="1" dirty="0" smtClean="0"/>
          </a:p>
          <a:p>
            <a:endParaRPr lang="de-DE" sz="1200" b="1" dirty="0"/>
          </a:p>
          <a:p>
            <a:r>
              <a:rPr lang="de-DE" sz="1200" b="1" dirty="0" smtClean="0"/>
              <a:t>Bürgerliches </a:t>
            </a:r>
            <a:r>
              <a:rPr lang="de-DE" sz="1200" b="1" dirty="0"/>
              <a:t>Gesetzbuch (BGB)</a:t>
            </a:r>
            <a:br>
              <a:rPr lang="de-DE" sz="1200" b="1" dirty="0"/>
            </a:br>
            <a:r>
              <a:rPr lang="de-DE" sz="1200" b="1" dirty="0"/>
              <a:t>§ 1931 Gesetzliches Erbrecht des Ehegatten</a:t>
            </a:r>
          </a:p>
          <a:p>
            <a:r>
              <a:rPr lang="de-DE" sz="1200" dirty="0"/>
              <a:t>(1) Der überlebende Ehegatte des Erblassers ist neben Verwandten der ersten Ordnung zu einem Viertel, neben Verwandten der zweiten Ordnung oder neben Großeltern zur Hälfte der Erbschaft als gesetzlicher Erbe berufen. Treffen mit Großeltern Abkömmlinge von Großeltern zusammen, so erhält der Ehegatte auch von der anderen Hälfte den Anteil, der nach § 1926 den Abkömmlingen zufallen würde.</a:t>
            </a:r>
          </a:p>
          <a:p>
            <a:r>
              <a:rPr lang="de-DE" sz="1200" dirty="0"/>
              <a:t>(2) Sind weder Verwandte der ersten oder der zweiten Ordnung noch Großeltern vorhanden, so erhält der überlebende Ehegatte die ganze Erbschaft.</a:t>
            </a:r>
          </a:p>
          <a:p>
            <a:r>
              <a:rPr lang="de-DE" sz="1200" dirty="0"/>
              <a:t>(3) Die Vorschrift des § 1371 bleibt unberührt.</a:t>
            </a:r>
          </a:p>
          <a:p>
            <a:r>
              <a:rPr lang="de-DE" sz="1200" dirty="0"/>
              <a:t>(4) Bestand beim Erbfall Gütertrennung und sind als gesetzliche Erben neben dem überlebenden Ehegatten ein oder zwei Kinder des Erblassers berufen, so erben der überlebende Ehegatte und jedes Kind zu gleichen Teilen; § 1924 Abs. 3 gilt auch in diesem Falle.</a:t>
            </a:r>
          </a:p>
          <a:p>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Ehegattenerbrecht</a:t>
            </a:r>
            <a:endParaRPr lang="de-DE" b="1" dirty="0"/>
          </a:p>
        </p:txBody>
      </p:sp>
      <p:graphicFrame>
        <p:nvGraphicFramePr>
          <p:cNvPr id="3" name="Tabelle 2"/>
          <p:cNvGraphicFramePr>
            <a:graphicFrameLocks noGrp="1"/>
          </p:cNvGraphicFramePr>
          <p:nvPr>
            <p:extLst>
              <p:ext uri="{D42A27DB-BD31-4B8C-83A1-F6EECF244321}">
                <p14:modId xmlns:p14="http://schemas.microsoft.com/office/powerpoint/2010/main" val="2260539103"/>
              </p:ext>
            </p:extLst>
          </p:nvPr>
        </p:nvGraphicFramePr>
        <p:xfrm>
          <a:off x="369358" y="1526720"/>
          <a:ext cx="11454222" cy="2753360"/>
        </p:xfrm>
        <a:graphic>
          <a:graphicData uri="http://schemas.openxmlformats.org/drawingml/2006/table">
            <a:tbl>
              <a:tblPr firstRow="1" bandRow="1">
                <a:tableStyleId>{5C22544A-7EE6-4342-B048-85BDC9FD1C3A}</a:tableStyleId>
              </a:tblPr>
              <a:tblGrid>
                <a:gridCol w="2589974"/>
                <a:gridCol w="2776451"/>
                <a:gridCol w="2194560"/>
                <a:gridCol w="1446645"/>
                <a:gridCol w="2446592"/>
              </a:tblGrid>
              <a:tr h="370840">
                <a:tc>
                  <a:txBody>
                    <a:bodyPr/>
                    <a:lstStyle/>
                    <a:p>
                      <a:pPr algn="ctr"/>
                      <a:r>
                        <a:rPr lang="de-DE" dirty="0" smtClean="0"/>
                        <a:t>Güterstand</a:t>
                      </a:r>
                      <a:endParaRPr lang="de-DE" dirty="0"/>
                    </a:p>
                  </a:txBody>
                  <a:tcPr/>
                </a:tc>
                <a:tc>
                  <a:txBody>
                    <a:bodyPr/>
                    <a:lstStyle/>
                    <a:p>
                      <a:r>
                        <a:rPr lang="de-DE" dirty="0" smtClean="0"/>
                        <a:t>Neben Erben 1. Ordnung (Kinder, Enkel, etc.)</a:t>
                      </a:r>
                      <a:endParaRPr lang="de-DE" dirty="0"/>
                    </a:p>
                  </a:txBody>
                  <a:tcPr/>
                </a:tc>
                <a:tc>
                  <a:txBody>
                    <a:bodyPr/>
                    <a:lstStyle/>
                    <a:p>
                      <a:r>
                        <a:rPr lang="de-DE" dirty="0" smtClean="0"/>
                        <a:t>Neben Erben 2. Ordnung (Eltern, Geschwister, etc.)</a:t>
                      </a:r>
                      <a:endParaRPr lang="de-DE" dirty="0"/>
                    </a:p>
                  </a:txBody>
                  <a:tcPr/>
                </a:tc>
                <a:tc>
                  <a:txBody>
                    <a:bodyPr/>
                    <a:lstStyle/>
                    <a:p>
                      <a:r>
                        <a:rPr lang="de-DE" dirty="0" smtClean="0"/>
                        <a:t>Neben den Großeltern</a:t>
                      </a:r>
                      <a:endParaRPr lang="de-DE" dirty="0"/>
                    </a:p>
                  </a:txBody>
                  <a:tcPr/>
                </a:tc>
                <a:tc>
                  <a:txBody>
                    <a:bodyPr/>
                    <a:lstStyle/>
                    <a:p>
                      <a:r>
                        <a:rPr lang="de-DE" dirty="0" smtClean="0"/>
                        <a:t>Neben weiteren Erben der 3. und neben Erben weiterer Ordnungen</a:t>
                      </a:r>
                      <a:endParaRPr lang="de-DE" dirty="0"/>
                    </a:p>
                  </a:txBody>
                  <a:tcPr/>
                </a:tc>
              </a:tr>
              <a:tr h="370840">
                <a:tc>
                  <a:txBody>
                    <a:bodyPr/>
                    <a:lstStyle/>
                    <a:p>
                      <a:pPr algn="ctr"/>
                      <a:r>
                        <a:rPr lang="de-DE" dirty="0" smtClean="0"/>
                        <a:t>Zugewinngemeinschaft</a:t>
                      </a:r>
                      <a:endParaRPr lang="de-DE" dirty="0"/>
                    </a:p>
                  </a:txBody>
                  <a:tcPr/>
                </a:tc>
                <a:tc>
                  <a:txBody>
                    <a:bodyPr/>
                    <a:lstStyle/>
                    <a:p>
                      <a:pPr algn="ctr"/>
                      <a:r>
                        <a:rPr lang="de-DE" dirty="0" smtClean="0"/>
                        <a:t>½ (1/4+1/4)</a:t>
                      </a:r>
                      <a:endParaRPr lang="de-DE" dirty="0"/>
                    </a:p>
                  </a:txBody>
                  <a:tcPr/>
                </a:tc>
                <a:tc>
                  <a:txBody>
                    <a:bodyPr/>
                    <a:lstStyle/>
                    <a:p>
                      <a:pPr algn="ctr"/>
                      <a:r>
                        <a:rPr lang="de-DE" dirty="0" smtClean="0"/>
                        <a:t>¾ (1/2+1/4)</a:t>
                      </a:r>
                      <a:endParaRPr lang="de-DE" dirty="0"/>
                    </a:p>
                  </a:txBody>
                  <a:tcPr/>
                </a:tc>
                <a:tc>
                  <a:txBody>
                    <a:bodyPr/>
                    <a:lstStyle/>
                    <a:p>
                      <a:pPr algn="ctr"/>
                      <a:r>
                        <a:rPr lang="de-DE" dirty="0" smtClean="0"/>
                        <a:t>¾ (1/2+1/4)</a:t>
                      </a:r>
                      <a:endParaRPr lang="de-DE" dirty="0"/>
                    </a:p>
                  </a:txBody>
                  <a:tcPr/>
                </a:tc>
                <a:tc>
                  <a:txBody>
                    <a:bodyPr/>
                    <a:lstStyle/>
                    <a:p>
                      <a:pPr algn="ctr"/>
                      <a:r>
                        <a:rPr lang="de-DE" dirty="0" smtClean="0"/>
                        <a:t>1/1</a:t>
                      </a:r>
                      <a:endParaRPr lang="de-DE" dirty="0"/>
                    </a:p>
                  </a:txBody>
                  <a:tcPr/>
                </a:tc>
              </a:tr>
              <a:tr h="370840">
                <a:tc>
                  <a:txBody>
                    <a:bodyPr/>
                    <a:lstStyle/>
                    <a:p>
                      <a:pPr algn="ctr"/>
                      <a:r>
                        <a:rPr lang="de-DE" dirty="0" smtClean="0"/>
                        <a:t>Gütertrennung</a:t>
                      </a:r>
                      <a:endParaRPr lang="de-DE" dirty="0"/>
                    </a:p>
                  </a:txBody>
                  <a:tcPr/>
                </a:tc>
                <a:tc>
                  <a:txBody>
                    <a:bodyPr/>
                    <a:lstStyle/>
                    <a:p>
                      <a:pPr algn="l"/>
                      <a:r>
                        <a:rPr lang="de-DE" sz="1600" dirty="0" smtClean="0"/>
                        <a:t>½ bei einem Kind</a:t>
                      </a:r>
                    </a:p>
                    <a:p>
                      <a:pPr algn="l"/>
                      <a:r>
                        <a:rPr lang="de-DE" sz="1600" dirty="0" smtClean="0"/>
                        <a:t>1/3 bei zwei Kindern</a:t>
                      </a:r>
                    </a:p>
                    <a:p>
                      <a:pPr algn="l"/>
                      <a:r>
                        <a:rPr lang="de-DE" sz="1600" dirty="0" smtClean="0"/>
                        <a:t>¼ bei drei und mehr</a:t>
                      </a:r>
                      <a:r>
                        <a:rPr lang="de-DE" sz="1600" baseline="0" dirty="0" smtClean="0"/>
                        <a:t> Kindern</a:t>
                      </a:r>
                      <a:endParaRPr lang="de-DE" sz="1600" dirty="0"/>
                    </a:p>
                  </a:txBody>
                  <a:tcPr/>
                </a:tc>
                <a:tc>
                  <a:txBody>
                    <a:bodyPr/>
                    <a:lstStyle/>
                    <a:p>
                      <a:pPr algn="ctr"/>
                      <a:r>
                        <a:rPr lang="de-DE" dirty="0" smtClean="0"/>
                        <a:t>1/2</a:t>
                      </a:r>
                      <a:endParaRPr lang="de-DE" dirty="0"/>
                    </a:p>
                  </a:txBody>
                  <a:tcPr/>
                </a:tc>
                <a:tc>
                  <a:txBody>
                    <a:bodyPr/>
                    <a:lstStyle/>
                    <a:p>
                      <a:pPr algn="ctr"/>
                      <a:r>
                        <a:rPr lang="de-DE" dirty="0" smtClean="0"/>
                        <a:t>1/2</a:t>
                      </a:r>
                      <a:endParaRPr lang="de-DE" dirty="0"/>
                    </a:p>
                  </a:txBody>
                  <a:tcPr/>
                </a:tc>
                <a:tc>
                  <a:txBody>
                    <a:bodyPr/>
                    <a:lstStyle/>
                    <a:p>
                      <a:pPr algn="ctr"/>
                      <a:r>
                        <a:rPr lang="de-DE" dirty="0" smtClean="0"/>
                        <a:t>1/1</a:t>
                      </a:r>
                      <a:endParaRPr lang="de-DE" dirty="0"/>
                    </a:p>
                  </a:txBody>
                  <a:tcPr/>
                </a:tc>
              </a:tr>
              <a:tr h="370840">
                <a:tc>
                  <a:txBody>
                    <a:bodyPr/>
                    <a:lstStyle/>
                    <a:p>
                      <a:pPr algn="ctr"/>
                      <a:r>
                        <a:rPr lang="de-DE" dirty="0" smtClean="0"/>
                        <a:t>Gütergemeinschaft</a:t>
                      </a:r>
                      <a:endParaRPr lang="de-DE" dirty="0"/>
                    </a:p>
                  </a:txBody>
                  <a:tcPr/>
                </a:tc>
                <a:tc>
                  <a:txBody>
                    <a:bodyPr/>
                    <a:lstStyle/>
                    <a:p>
                      <a:pPr algn="ctr"/>
                      <a:r>
                        <a:rPr lang="de-DE" dirty="0" smtClean="0"/>
                        <a:t>1/4</a:t>
                      </a:r>
                      <a:endParaRPr lang="de-DE" dirty="0"/>
                    </a:p>
                  </a:txBody>
                  <a:tcPr/>
                </a:tc>
                <a:tc>
                  <a:txBody>
                    <a:bodyPr/>
                    <a:lstStyle/>
                    <a:p>
                      <a:pPr algn="ctr"/>
                      <a:r>
                        <a:rPr lang="de-DE" dirty="0" smtClean="0"/>
                        <a:t>1/2</a:t>
                      </a:r>
                      <a:endParaRPr lang="de-DE" dirty="0"/>
                    </a:p>
                  </a:txBody>
                  <a:tcPr/>
                </a:tc>
                <a:tc>
                  <a:txBody>
                    <a:bodyPr/>
                    <a:lstStyle/>
                    <a:p>
                      <a:pPr algn="ctr"/>
                      <a:r>
                        <a:rPr lang="de-DE" dirty="0" smtClean="0"/>
                        <a:t>1/2</a:t>
                      </a:r>
                      <a:endParaRPr lang="de-DE" dirty="0"/>
                    </a:p>
                  </a:txBody>
                  <a:tcPr/>
                </a:tc>
                <a:tc>
                  <a:txBody>
                    <a:bodyPr/>
                    <a:lstStyle/>
                    <a:p>
                      <a:pPr algn="ctr"/>
                      <a:r>
                        <a:rPr lang="de-DE" dirty="0" smtClean="0"/>
                        <a:t>1/1</a:t>
                      </a:r>
                      <a:endParaRPr lang="de-DE" dirty="0"/>
                    </a:p>
                  </a:txBody>
                  <a:tcPr/>
                </a:tc>
              </a:tr>
            </a:tbl>
          </a:graphicData>
        </a:graphic>
      </p:graphicFrame>
    </p:spTree>
    <p:extLst>
      <p:ext uri="{BB962C8B-B14F-4D97-AF65-F5344CB8AC3E}">
        <p14:creationId xmlns:p14="http://schemas.microsoft.com/office/powerpoint/2010/main" val="38345036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Übersicht Erbschaft- und Schenkungssteuer</a:t>
            </a:r>
            <a:endParaRPr lang="de-DE" b="1" dirty="0"/>
          </a:p>
        </p:txBody>
      </p:sp>
      <p:pic>
        <p:nvPicPr>
          <p:cNvPr id="3" name="Grafik 2"/>
          <p:cNvPicPr>
            <a:picLocks noChangeAspect="1"/>
          </p:cNvPicPr>
          <p:nvPr/>
        </p:nvPicPr>
        <p:blipFill>
          <a:blip r:embed="rId2"/>
          <a:stretch>
            <a:fillRect/>
          </a:stretch>
        </p:blipFill>
        <p:spPr>
          <a:xfrm>
            <a:off x="487377" y="1512068"/>
            <a:ext cx="8405842" cy="4901812"/>
          </a:xfrm>
          <a:prstGeom prst="rect">
            <a:avLst/>
          </a:prstGeom>
        </p:spPr>
      </p:pic>
      <p:sp>
        <p:nvSpPr>
          <p:cNvPr id="4" name="Textfeld 3"/>
          <p:cNvSpPr txBox="1"/>
          <p:nvPr/>
        </p:nvSpPr>
        <p:spPr>
          <a:xfrm>
            <a:off x="8893219" y="1517960"/>
            <a:ext cx="2930361" cy="4770537"/>
          </a:xfrm>
          <a:prstGeom prst="rect">
            <a:avLst/>
          </a:prstGeom>
          <a:noFill/>
        </p:spPr>
        <p:txBody>
          <a:bodyPr wrap="square" rtlCol="0">
            <a:spAutoFit/>
          </a:bodyPr>
          <a:lstStyle/>
          <a:p>
            <a:r>
              <a:rPr lang="de-DE" sz="1600" u="sng" dirty="0" smtClean="0"/>
              <a:t>Steuerklasse I:</a:t>
            </a:r>
          </a:p>
          <a:p>
            <a:r>
              <a:rPr lang="de-DE" sz="1600" dirty="0" smtClean="0"/>
              <a:t>Ehegatten, eingetragene Lebenspartner, Kinder, Stiefkinder, Enkel, Eltern und Großeltern (nur im Erbfall)</a:t>
            </a:r>
          </a:p>
          <a:p>
            <a:endParaRPr lang="de-DE" sz="1600" dirty="0" smtClean="0"/>
          </a:p>
          <a:p>
            <a:r>
              <a:rPr lang="de-DE" sz="1600" u="sng" dirty="0" smtClean="0"/>
              <a:t>Steuerklasse II:</a:t>
            </a:r>
          </a:p>
          <a:p>
            <a:r>
              <a:rPr lang="de-DE" sz="1600" dirty="0" smtClean="0"/>
              <a:t>Eltern und Großeltern (nur bei Schenkung), Schwiegereltern, Schwiegerkinder, Geschwister, Stiefeltern, Nichten, Neffen, geschiedene Ehegatten</a:t>
            </a:r>
          </a:p>
          <a:p>
            <a:endParaRPr lang="de-DE" sz="1600" dirty="0" smtClean="0"/>
          </a:p>
          <a:p>
            <a:r>
              <a:rPr lang="de-DE" sz="1600" u="sng" dirty="0" smtClean="0"/>
              <a:t>Steuerklasse III:</a:t>
            </a:r>
          </a:p>
          <a:p>
            <a:r>
              <a:rPr lang="de-DE" sz="1600" dirty="0" smtClean="0"/>
              <a:t>Alle übrigen Erwerber</a:t>
            </a:r>
          </a:p>
          <a:p>
            <a:endParaRPr lang="de-DE" sz="1600" dirty="0"/>
          </a:p>
          <a:p>
            <a:r>
              <a:rPr lang="de-DE" sz="1600" dirty="0" smtClean="0"/>
              <a:t>Die </a:t>
            </a:r>
            <a:r>
              <a:rPr lang="de-DE" sz="1600" b="1" dirty="0" smtClean="0"/>
              <a:t>Freibeträge</a:t>
            </a:r>
            <a:r>
              <a:rPr lang="de-DE" sz="1600" dirty="0" smtClean="0"/>
              <a:t> stehen alle 10 Jahre zur Verfügung.</a:t>
            </a:r>
            <a:endParaRPr lang="de-DE" sz="1600" dirty="0"/>
          </a:p>
        </p:txBody>
      </p:sp>
    </p:spTree>
    <p:extLst>
      <p:ext uri="{BB962C8B-B14F-4D97-AF65-F5344CB8AC3E}">
        <p14:creationId xmlns:p14="http://schemas.microsoft.com/office/powerpoint/2010/main" val="61746227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2405</Words>
  <Application>Microsoft Office PowerPoint</Application>
  <PresentationFormat>Breitbild</PresentationFormat>
  <Paragraphs>269</Paragraphs>
  <Slides>37</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37</vt:i4>
      </vt:variant>
    </vt:vector>
  </HeadingPairs>
  <TitlesOfParts>
    <vt:vector size="43" baseType="lpstr">
      <vt:lpstr>ＭＳ Ｐゴシック</vt:lpstr>
      <vt:lpstr>Arial</vt:lpstr>
      <vt:lpstr>Calibri</vt:lpstr>
      <vt:lpstr>Symbol</vt:lpstr>
      <vt:lpstr>Wingdings</vt:lpstr>
      <vt:lpstr>Design_afm</vt:lpstr>
      <vt:lpstr>   </vt:lpstr>
      <vt:lpstr>Agenda</vt:lpstr>
      <vt:lpstr>Gesetzliches Erbrecht</vt:lpstr>
      <vt:lpstr>Gesetzliches Erbrecht</vt:lpstr>
      <vt:lpstr>Gesetzliches Erbrecht</vt:lpstr>
      <vt:lpstr>Gesetzliches Erbrecht</vt:lpstr>
      <vt:lpstr>Ehevertrag</vt:lpstr>
      <vt:lpstr>Ehegattenerbrecht</vt:lpstr>
      <vt:lpstr>Übersicht Erbschaft- und Schenkungssteuer</vt:lpstr>
      <vt:lpstr>Erbschafts-und Schenkungssteuer</vt:lpstr>
      <vt:lpstr>Pflichtteilsberechtigte</vt:lpstr>
      <vt:lpstr>Pflichtteilsberechtigte</vt:lpstr>
      <vt:lpstr>Besonderheiten | Erbschaft- und Schenkungsteuer</vt:lpstr>
      <vt:lpstr>Testament</vt:lpstr>
      <vt:lpstr>Testament</vt:lpstr>
      <vt:lpstr>Testament</vt:lpstr>
      <vt:lpstr>Testament</vt:lpstr>
      <vt:lpstr>Testament</vt:lpstr>
      <vt:lpstr>Testament</vt:lpstr>
      <vt:lpstr>Testament</vt:lpstr>
      <vt:lpstr>Testament</vt:lpstr>
      <vt:lpstr>Testament</vt:lpstr>
      <vt:lpstr>Das Berliner Testament</vt:lpstr>
      <vt:lpstr>Das Berliner Testament</vt:lpstr>
      <vt:lpstr>Testament</vt:lpstr>
      <vt:lpstr>Alternativen zum Berliner Testament</vt:lpstr>
      <vt:lpstr>Fragestellungen</vt:lpstr>
      <vt:lpstr>Beispiel: „Gewollte Erbengemeinschaft?“</vt:lpstr>
      <vt:lpstr>Erbengemeinschaft</vt:lpstr>
      <vt:lpstr>Erbengemeinschaft</vt:lpstr>
      <vt:lpstr>Familien-KG</vt:lpstr>
      <vt:lpstr>Familien-KG</vt:lpstr>
      <vt:lpstr>Stiftungen</vt:lpstr>
      <vt:lpstr>Erbfolge</vt:lpstr>
      <vt:lpstr>Erbfolge</vt:lpstr>
      <vt:lpstr>Erbfolge</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Juschkus, Heiko</dc:creator>
  <cp:lastModifiedBy>Koch, Marvin</cp:lastModifiedBy>
  <cp:revision>51</cp:revision>
  <cp:lastPrinted>2023-11-06T07:26:11Z</cp:lastPrinted>
  <dcterms:created xsi:type="dcterms:W3CDTF">2023-10-27T09:03:47Z</dcterms:created>
  <dcterms:modified xsi:type="dcterms:W3CDTF">2023-11-15T08:05:55Z</dcterms:modified>
</cp:coreProperties>
</file>